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9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68"/>
  </p:notesMasterIdLst>
  <p:handoutMasterIdLst>
    <p:handoutMasterId r:id="rId69"/>
  </p:handoutMasterIdLst>
  <p:sldIdLst>
    <p:sldId id="256" r:id="rId3"/>
    <p:sldId id="337" r:id="rId4"/>
    <p:sldId id="319" r:id="rId5"/>
    <p:sldId id="290" r:id="rId6"/>
    <p:sldId id="291" r:id="rId7"/>
    <p:sldId id="338" r:id="rId8"/>
    <p:sldId id="339" r:id="rId9"/>
    <p:sldId id="297" r:id="rId10"/>
    <p:sldId id="320" r:id="rId11"/>
    <p:sldId id="287" r:id="rId12"/>
    <p:sldId id="285" r:id="rId13"/>
    <p:sldId id="286" r:id="rId14"/>
    <p:sldId id="321" r:id="rId15"/>
    <p:sldId id="263" r:id="rId16"/>
    <p:sldId id="298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88" r:id="rId30"/>
    <p:sldId id="322" r:id="rId31"/>
    <p:sldId id="300" r:id="rId32"/>
    <p:sldId id="301" r:id="rId33"/>
    <p:sldId id="304" r:id="rId34"/>
    <p:sldId id="303" r:id="rId35"/>
    <p:sldId id="302" r:id="rId36"/>
    <p:sldId id="305" r:id="rId37"/>
    <p:sldId id="306" r:id="rId38"/>
    <p:sldId id="307" r:id="rId39"/>
    <p:sldId id="316" r:id="rId40"/>
    <p:sldId id="317" r:id="rId41"/>
    <p:sldId id="333" r:id="rId42"/>
    <p:sldId id="334" r:id="rId43"/>
    <p:sldId id="308" r:id="rId44"/>
    <p:sldId id="309" r:id="rId45"/>
    <p:sldId id="310" r:id="rId46"/>
    <p:sldId id="311" r:id="rId47"/>
    <p:sldId id="312" r:id="rId48"/>
    <p:sldId id="313" r:id="rId49"/>
    <p:sldId id="314" r:id="rId50"/>
    <p:sldId id="323" r:id="rId51"/>
    <p:sldId id="324" r:id="rId52"/>
    <p:sldId id="342" r:id="rId53"/>
    <p:sldId id="343" r:id="rId54"/>
    <p:sldId id="344" r:id="rId55"/>
    <p:sldId id="345" r:id="rId56"/>
    <p:sldId id="346" r:id="rId57"/>
    <p:sldId id="347" r:id="rId58"/>
    <p:sldId id="348" r:id="rId59"/>
    <p:sldId id="349" r:id="rId60"/>
    <p:sldId id="350" r:id="rId61"/>
    <p:sldId id="351" r:id="rId62"/>
    <p:sldId id="352" r:id="rId63"/>
    <p:sldId id="353" r:id="rId64"/>
    <p:sldId id="354" r:id="rId65"/>
    <p:sldId id="355" r:id="rId66"/>
    <p:sldId id="356" r:id="rId6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2" d="100"/>
          <a:sy n="62" d="100"/>
        </p:scale>
        <p:origin x="-159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6" d="100"/>
        <a:sy n="10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D8A854B-8C5E-BA47-8A06-BCC7B9EF17B9}" type="doc">
      <dgm:prSet loTypeId="urn:microsoft.com/office/officeart/2005/8/layout/cycle6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5D09AD7-99BE-F342-9649-05243085DCC6}">
      <dgm:prSet phldrT="[Text]" custT="1"/>
      <dgm:spPr>
        <a:solidFill>
          <a:srgbClr val="0000FF"/>
        </a:solidFill>
      </dgm:spPr>
      <dgm:t>
        <a:bodyPr/>
        <a:lstStyle/>
        <a:p>
          <a:r>
            <a:rPr lang="en-US" sz="1400" dirty="0" smtClean="0"/>
            <a:t>Limited Explanation, Prediction, Control</a:t>
          </a:r>
          <a:endParaRPr lang="en-US" sz="1400" dirty="0"/>
        </a:p>
      </dgm:t>
    </dgm:pt>
    <dgm:pt modelId="{25FFA0FE-16FE-5943-91EE-E1CB1F0046EB}" type="parTrans" cxnId="{C6502D69-6CE2-0B45-ACE1-12F5D8F42233}">
      <dgm:prSet/>
      <dgm:spPr/>
      <dgm:t>
        <a:bodyPr/>
        <a:lstStyle/>
        <a:p>
          <a:endParaRPr lang="en-US" sz="1400"/>
        </a:p>
      </dgm:t>
    </dgm:pt>
    <dgm:pt modelId="{05A2EADC-863F-5E46-996D-DEFCD2A25A61}" type="sibTrans" cxnId="{C6502D69-6CE2-0B45-ACE1-12F5D8F42233}">
      <dgm:prSet/>
      <dgm:spPr/>
      <dgm:t>
        <a:bodyPr/>
        <a:lstStyle/>
        <a:p>
          <a:endParaRPr lang="en-US" sz="1400"/>
        </a:p>
      </dgm:t>
    </dgm:pt>
    <dgm:pt modelId="{0D44C23A-FFB3-E846-BF7C-D085A476DF58}">
      <dgm:prSet phldrT="[Text]" custT="1"/>
      <dgm:spPr>
        <a:solidFill>
          <a:srgbClr val="0000FF"/>
        </a:solidFill>
      </dgm:spPr>
      <dgm:t>
        <a:bodyPr/>
        <a:lstStyle/>
        <a:p>
          <a:r>
            <a:rPr lang="en-US" sz="1400" dirty="0" smtClean="0"/>
            <a:t>?</a:t>
          </a:r>
          <a:endParaRPr lang="en-US" sz="1400" dirty="0"/>
        </a:p>
      </dgm:t>
    </dgm:pt>
    <dgm:pt modelId="{7D71E19A-378B-E44D-8DF8-3EFA85A25F9E}" type="parTrans" cxnId="{25212524-D054-894F-B95B-8E82E9A2950C}">
      <dgm:prSet/>
      <dgm:spPr/>
      <dgm:t>
        <a:bodyPr/>
        <a:lstStyle/>
        <a:p>
          <a:endParaRPr lang="en-US" sz="1400"/>
        </a:p>
      </dgm:t>
    </dgm:pt>
    <dgm:pt modelId="{69A0E351-C6E2-D249-93D1-FB47B234A708}" type="sibTrans" cxnId="{25212524-D054-894F-B95B-8E82E9A2950C}">
      <dgm:prSet/>
      <dgm:spPr/>
      <dgm:t>
        <a:bodyPr/>
        <a:lstStyle/>
        <a:p>
          <a:endParaRPr lang="en-US" sz="1400"/>
        </a:p>
      </dgm:t>
    </dgm:pt>
    <dgm:pt modelId="{7A39F412-74CB-8944-88FF-CD2F82FA441F}">
      <dgm:prSet phldrT="[Text]" custT="1"/>
      <dgm:spPr>
        <a:solidFill>
          <a:srgbClr val="0000FF"/>
        </a:solidFill>
      </dgm:spPr>
      <dgm:t>
        <a:bodyPr/>
        <a:lstStyle/>
        <a:p>
          <a:r>
            <a:rPr lang="en-US" sz="1400" dirty="0" smtClean="0"/>
            <a:t>A limited number of features are captured by the Model</a:t>
          </a:r>
          <a:endParaRPr lang="en-US" sz="1400" dirty="0"/>
        </a:p>
      </dgm:t>
    </dgm:pt>
    <dgm:pt modelId="{2E170A03-F428-A04D-9094-6C36ACA35F46}" type="parTrans" cxnId="{18B9DEED-5713-524C-8668-5E7800E27C1E}">
      <dgm:prSet/>
      <dgm:spPr/>
      <dgm:t>
        <a:bodyPr/>
        <a:lstStyle/>
        <a:p>
          <a:endParaRPr lang="en-US" sz="1400"/>
        </a:p>
      </dgm:t>
    </dgm:pt>
    <dgm:pt modelId="{EAA8A07E-F4DD-DF45-8C0B-3620062BCBD1}" type="sibTrans" cxnId="{18B9DEED-5713-524C-8668-5E7800E27C1E}">
      <dgm:prSet/>
      <dgm:spPr/>
      <dgm:t>
        <a:bodyPr/>
        <a:lstStyle/>
        <a:p>
          <a:endParaRPr lang="en-US" sz="1400"/>
        </a:p>
      </dgm:t>
    </dgm:pt>
    <dgm:pt modelId="{B70CE062-9C92-084F-8584-62FDE3AA453E}">
      <dgm:prSet phldrT="[Text]" custT="1"/>
      <dgm:spPr>
        <a:solidFill>
          <a:srgbClr val="0000FF"/>
        </a:solidFill>
      </dgm:spPr>
      <dgm:t>
        <a:bodyPr/>
        <a:lstStyle/>
        <a:p>
          <a:r>
            <a:rPr lang="en-US" sz="1400" dirty="0" smtClean="0"/>
            <a:t>Operating with scare resources</a:t>
          </a:r>
          <a:endParaRPr lang="en-US" sz="1400" dirty="0"/>
        </a:p>
      </dgm:t>
    </dgm:pt>
    <dgm:pt modelId="{514DF335-39FD-E04F-934D-DA9A4224DF45}" type="parTrans" cxnId="{A2D60C28-4A36-2648-8806-FAA4DF4E6C5D}">
      <dgm:prSet/>
      <dgm:spPr/>
      <dgm:t>
        <a:bodyPr/>
        <a:lstStyle/>
        <a:p>
          <a:endParaRPr lang="en-US" sz="1400"/>
        </a:p>
      </dgm:t>
    </dgm:pt>
    <dgm:pt modelId="{AB83BF16-53EC-3244-8BE6-8BB57B497AB4}" type="sibTrans" cxnId="{A2D60C28-4A36-2648-8806-FAA4DF4E6C5D}">
      <dgm:prSet/>
      <dgm:spPr/>
      <dgm:t>
        <a:bodyPr/>
        <a:lstStyle/>
        <a:p>
          <a:endParaRPr lang="en-US" sz="1400"/>
        </a:p>
      </dgm:t>
    </dgm:pt>
    <dgm:pt modelId="{05B4F99F-5B27-3047-B1E1-FC2A822C3FEF}">
      <dgm:prSet phldrT="[Text]" custT="1"/>
      <dgm:spPr>
        <a:solidFill>
          <a:srgbClr val="0000FF"/>
        </a:solidFill>
      </dgm:spPr>
      <dgm:t>
        <a:bodyPr/>
        <a:lstStyle/>
        <a:p>
          <a:r>
            <a:rPr lang="en-US" sz="1400" dirty="0" smtClean="0"/>
            <a:t>Difficult to measure</a:t>
          </a:r>
          <a:endParaRPr lang="en-US" sz="1400" dirty="0"/>
        </a:p>
      </dgm:t>
    </dgm:pt>
    <dgm:pt modelId="{71A8E5AB-D6A1-8C40-B826-3E33403865AD}" type="parTrans" cxnId="{3A1CCF76-3EAE-9946-BE27-E566EEDCFE65}">
      <dgm:prSet/>
      <dgm:spPr/>
      <dgm:t>
        <a:bodyPr/>
        <a:lstStyle/>
        <a:p>
          <a:endParaRPr lang="en-US" sz="1400"/>
        </a:p>
      </dgm:t>
    </dgm:pt>
    <dgm:pt modelId="{B76DF0C3-F687-5746-BF2B-BFEEC4FC9C62}" type="sibTrans" cxnId="{3A1CCF76-3EAE-9946-BE27-E566EEDCFE65}">
      <dgm:prSet/>
      <dgm:spPr/>
      <dgm:t>
        <a:bodyPr/>
        <a:lstStyle/>
        <a:p>
          <a:endParaRPr lang="en-US" sz="1400"/>
        </a:p>
      </dgm:t>
    </dgm:pt>
    <dgm:pt modelId="{2E77E8D1-5F4B-4E42-AE39-57FEEE0D57C3}">
      <dgm:prSet phldrT="[Text]" custT="1"/>
      <dgm:spPr>
        <a:solidFill>
          <a:srgbClr val="0000FF"/>
        </a:solidFill>
      </dgm:spPr>
      <dgm:t>
        <a:bodyPr/>
        <a:lstStyle/>
        <a:p>
          <a:r>
            <a:rPr lang="en-US" sz="1400" dirty="0" smtClean="0"/>
            <a:t>Unbounded Systems, No Experiment</a:t>
          </a:r>
          <a:endParaRPr lang="en-US" sz="1400" dirty="0"/>
        </a:p>
      </dgm:t>
    </dgm:pt>
    <dgm:pt modelId="{BCC33E4F-614E-7A49-A39C-FCB3BA81ACE6}" type="parTrans" cxnId="{2212D9F1-5280-5C4C-9C28-26EB389B8980}">
      <dgm:prSet/>
      <dgm:spPr/>
      <dgm:t>
        <a:bodyPr/>
        <a:lstStyle/>
        <a:p>
          <a:endParaRPr lang="en-US" sz="1400"/>
        </a:p>
      </dgm:t>
    </dgm:pt>
    <dgm:pt modelId="{533CA79A-A6A3-8248-9750-FA98D547903F}" type="sibTrans" cxnId="{2212D9F1-5280-5C4C-9C28-26EB389B8980}">
      <dgm:prSet/>
      <dgm:spPr/>
      <dgm:t>
        <a:bodyPr/>
        <a:lstStyle/>
        <a:p>
          <a:endParaRPr lang="en-US" sz="1400"/>
        </a:p>
      </dgm:t>
    </dgm:pt>
    <dgm:pt modelId="{F1EDA2D6-6E3F-0E4F-993E-FBD4BDA47503}">
      <dgm:prSet phldrT="[Text]" custT="1"/>
      <dgm:spPr>
        <a:solidFill>
          <a:srgbClr val="0000FF"/>
        </a:solidFill>
      </dgm:spPr>
      <dgm:t>
        <a:bodyPr/>
        <a:lstStyle/>
        <a:p>
          <a:r>
            <a:rPr lang="en-US" sz="1400" dirty="0" smtClean="0"/>
            <a:t>Complex causal Chains</a:t>
          </a:r>
          <a:endParaRPr lang="en-US" sz="1400" dirty="0"/>
        </a:p>
      </dgm:t>
    </dgm:pt>
    <dgm:pt modelId="{876627EC-BCD1-8443-8979-021BA0272FB2}" type="parTrans" cxnId="{A3919615-BF13-7749-B2E3-327CD4BC6C02}">
      <dgm:prSet/>
      <dgm:spPr/>
      <dgm:t>
        <a:bodyPr/>
        <a:lstStyle/>
        <a:p>
          <a:endParaRPr lang="en-US" sz="1400"/>
        </a:p>
      </dgm:t>
    </dgm:pt>
    <dgm:pt modelId="{085688D1-5A91-B74A-856B-C7E351D495E1}" type="sibTrans" cxnId="{A3919615-BF13-7749-B2E3-327CD4BC6C02}">
      <dgm:prSet/>
      <dgm:spPr/>
      <dgm:t>
        <a:bodyPr/>
        <a:lstStyle/>
        <a:p>
          <a:endParaRPr lang="en-US" sz="1400"/>
        </a:p>
      </dgm:t>
    </dgm:pt>
    <dgm:pt modelId="{9C673F5C-D2D8-4C46-8B56-E9DB0E2336EE}">
      <dgm:prSet phldrT="[Text]" custT="1"/>
      <dgm:spPr>
        <a:solidFill>
          <a:srgbClr val="0000FF"/>
        </a:solidFill>
      </dgm:spPr>
      <dgm:t>
        <a:bodyPr/>
        <a:lstStyle/>
        <a:p>
          <a:r>
            <a:rPr lang="en-US" sz="1400" dirty="0" smtClean="0"/>
            <a:t>Results in an educated guest</a:t>
          </a:r>
          <a:endParaRPr lang="en-US" sz="1400" dirty="0"/>
        </a:p>
      </dgm:t>
    </dgm:pt>
    <dgm:pt modelId="{6730FB62-85E6-FF44-A629-808ADAE4BDD1}" type="parTrans" cxnId="{E6548595-D395-3C4A-8B34-29F6B346503E}">
      <dgm:prSet/>
      <dgm:spPr/>
      <dgm:t>
        <a:bodyPr/>
        <a:lstStyle/>
        <a:p>
          <a:endParaRPr lang="en-US" sz="1400"/>
        </a:p>
      </dgm:t>
    </dgm:pt>
    <dgm:pt modelId="{477DA4CD-50C9-6547-8B13-2077133D1ECC}" type="sibTrans" cxnId="{E6548595-D395-3C4A-8B34-29F6B346503E}">
      <dgm:prSet/>
      <dgm:spPr/>
      <dgm:t>
        <a:bodyPr/>
        <a:lstStyle/>
        <a:p>
          <a:endParaRPr lang="en-US" sz="1400"/>
        </a:p>
      </dgm:t>
    </dgm:pt>
    <dgm:pt modelId="{C638565C-D042-5948-A966-AF2351DBF9EF}" type="pres">
      <dgm:prSet presAssocID="{ED8A854B-8C5E-BA47-8A06-BCC7B9EF17B9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CD474BB-BF54-D84F-A26C-A2A98C659970}" type="pres">
      <dgm:prSet presAssocID="{05D09AD7-99BE-F342-9649-05243085DCC6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D1E2F3-6E34-0A4D-AB56-82B4BAA049D3}" type="pres">
      <dgm:prSet presAssocID="{05D09AD7-99BE-F342-9649-05243085DCC6}" presName="spNode" presStyleCnt="0"/>
      <dgm:spPr/>
    </dgm:pt>
    <dgm:pt modelId="{5BE1DFD9-846B-FC43-975F-0926668389F1}" type="pres">
      <dgm:prSet presAssocID="{05A2EADC-863F-5E46-996D-DEFCD2A25A61}" presName="sibTrans" presStyleLbl="sibTrans1D1" presStyleIdx="0" presStyleCnt="8"/>
      <dgm:spPr/>
      <dgm:t>
        <a:bodyPr/>
        <a:lstStyle/>
        <a:p>
          <a:endParaRPr lang="en-US"/>
        </a:p>
      </dgm:t>
    </dgm:pt>
    <dgm:pt modelId="{D4FE51A7-2A34-1A45-9AFA-29CD004A2F24}" type="pres">
      <dgm:prSet presAssocID="{9C673F5C-D2D8-4C46-8B56-E9DB0E2336EE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F1D5D6-B4E9-E24E-A1DE-617BB1DDCACF}" type="pres">
      <dgm:prSet presAssocID="{9C673F5C-D2D8-4C46-8B56-E9DB0E2336EE}" presName="spNode" presStyleCnt="0"/>
      <dgm:spPr/>
    </dgm:pt>
    <dgm:pt modelId="{CB379071-6630-A240-B568-DF6EFD121C0D}" type="pres">
      <dgm:prSet presAssocID="{477DA4CD-50C9-6547-8B13-2077133D1ECC}" presName="sibTrans" presStyleLbl="sibTrans1D1" presStyleIdx="1" presStyleCnt="8"/>
      <dgm:spPr/>
      <dgm:t>
        <a:bodyPr/>
        <a:lstStyle/>
        <a:p>
          <a:endParaRPr lang="en-US"/>
        </a:p>
      </dgm:t>
    </dgm:pt>
    <dgm:pt modelId="{8F77C723-5487-0F43-AD15-5D1455D769B1}" type="pres">
      <dgm:prSet presAssocID="{0D44C23A-FFB3-E846-BF7C-D085A476DF58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885D32-B0B9-9848-AB9B-BA649F968C27}" type="pres">
      <dgm:prSet presAssocID="{0D44C23A-FFB3-E846-BF7C-D085A476DF58}" presName="spNode" presStyleCnt="0"/>
      <dgm:spPr/>
    </dgm:pt>
    <dgm:pt modelId="{AA38571F-D95E-3340-811A-E3891CE090E0}" type="pres">
      <dgm:prSet presAssocID="{69A0E351-C6E2-D249-93D1-FB47B234A708}" presName="sibTrans" presStyleLbl="sibTrans1D1" presStyleIdx="2" presStyleCnt="8"/>
      <dgm:spPr/>
      <dgm:t>
        <a:bodyPr/>
        <a:lstStyle/>
        <a:p>
          <a:endParaRPr lang="en-US"/>
        </a:p>
      </dgm:t>
    </dgm:pt>
    <dgm:pt modelId="{D8E5A73B-313A-4E46-9498-66109FAC0120}" type="pres">
      <dgm:prSet presAssocID="{7A39F412-74CB-8944-88FF-CD2F82FA441F}" presName="node" presStyleLbl="node1" presStyleIdx="3" presStyleCnt="8" custScaleY="1329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B2BCFF-A545-C047-9644-F25BBB9FD432}" type="pres">
      <dgm:prSet presAssocID="{7A39F412-74CB-8944-88FF-CD2F82FA441F}" presName="spNode" presStyleCnt="0"/>
      <dgm:spPr/>
    </dgm:pt>
    <dgm:pt modelId="{E8A0DD6A-6858-1F41-A656-689E577E3D3D}" type="pres">
      <dgm:prSet presAssocID="{EAA8A07E-F4DD-DF45-8C0B-3620062BCBD1}" presName="sibTrans" presStyleLbl="sibTrans1D1" presStyleIdx="3" presStyleCnt="8"/>
      <dgm:spPr/>
      <dgm:t>
        <a:bodyPr/>
        <a:lstStyle/>
        <a:p>
          <a:endParaRPr lang="en-US"/>
        </a:p>
      </dgm:t>
    </dgm:pt>
    <dgm:pt modelId="{82552E87-87D8-4C4E-96D7-A08F9073ED04}" type="pres">
      <dgm:prSet presAssocID="{B70CE062-9C92-084F-8584-62FDE3AA453E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CD3515-7E22-E944-83F7-EE8FFFA2ED85}" type="pres">
      <dgm:prSet presAssocID="{B70CE062-9C92-084F-8584-62FDE3AA453E}" presName="spNode" presStyleCnt="0"/>
      <dgm:spPr/>
    </dgm:pt>
    <dgm:pt modelId="{9E85202F-07C2-2B40-BA30-5E1FE81A4094}" type="pres">
      <dgm:prSet presAssocID="{AB83BF16-53EC-3244-8BE6-8BB57B497AB4}" presName="sibTrans" presStyleLbl="sibTrans1D1" presStyleIdx="4" presStyleCnt="8"/>
      <dgm:spPr/>
      <dgm:t>
        <a:bodyPr/>
        <a:lstStyle/>
        <a:p>
          <a:endParaRPr lang="en-US"/>
        </a:p>
      </dgm:t>
    </dgm:pt>
    <dgm:pt modelId="{AC4ADBF1-6C2B-B040-9190-3BA58AE7CE6B}" type="pres">
      <dgm:prSet presAssocID="{05B4F99F-5B27-3047-B1E1-FC2A822C3FEF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ED2D3D-F81F-7548-9632-7AE22C4DC0C0}" type="pres">
      <dgm:prSet presAssocID="{05B4F99F-5B27-3047-B1E1-FC2A822C3FEF}" presName="spNode" presStyleCnt="0"/>
      <dgm:spPr/>
    </dgm:pt>
    <dgm:pt modelId="{9E9ECDB9-078A-5F40-B9F7-BE7CC13B1B07}" type="pres">
      <dgm:prSet presAssocID="{B76DF0C3-F687-5746-BF2B-BFEEC4FC9C62}" presName="sibTrans" presStyleLbl="sibTrans1D1" presStyleIdx="5" presStyleCnt="8"/>
      <dgm:spPr/>
      <dgm:t>
        <a:bodyPr/>
        <a:lstStyle/>
        <a:p>
          <a:endParaRPr lang="en-US"/>
        </a:p>
      </dgm:t>
    </dgm:pt>
    <dgm:pt modelId="{9CFEC14F-BE11-624F-AA00-53BCA042B350}" type="pres">
      <dgm:prSet presAssocID="{F1EDA2D6-6E3F-0E4F-993E-FBD4BDA47503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B33E3B-40EB-D145-BA51-24760E0BA9A2}" type="pres">
      <dgm:prSet presAssocID="{F1EDA2D6-6E3F-0E4F-993E-FBD4BDA47503}" presName="spNode" presStyleCnt="0"/>
      <dgm:spPr/>
    </dgm:pt>
    <dgm:pt modelId="{FE4B5289-347D-884C-836A-B7526FCFEEF3}" type="pres">
      <dgm:prSet presAssocID="{085688D1-5A91-B74A-856B-C7E351D495E1}" presName="sibTrans" presStyleLbl="sibTrans1D1" presStyleIdx="6" presStyleCnt="8"/>
      <dgm:spPr/>
      <dgm:t>
        <a:bodyPr/>
        <a:lstStyle/>
        <a:p>
          <a:endParaRPr lang="en-US"/>
        </a:p>
      </dgm:t>
    </dgm:pt>
    <dgm:pt modelId="{47E3B999-77E8-E344-9530-B88D09DC8DB0}" type="pres">
      <dgm:prSet presAssocID="{2E77E8D1-5F4B-4E42-AE39-57FEEE0D57C3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22E90B-ABCA-F64A-AACF-2BFB7D4D58C9}" type="pres">
      <dgm:prSet presAssocID="{2E77E8D1-5F4B-4E42-AE39-57FEEE0D57C3}" presName="spNode" presStyleCnt="0"/>
      <dgm:spPr/>
    </dgm:pt>
    <dgm:pt modelId="{48C3556F-C8A4-7E44-845C-553894D2B998}" type="pres">
      <dgm:prSet presAssocID="{533CA79A-A6A3-8248-9750-FA98D547903F}" presName="sibTrans" presStyleLbl="sibTrans1D1" presStyleIdx="7" presStyleCnt="8"/>
      <dgm:spPr/>
      <dgm:t>
        <a:bodyPr/>
        <a:lstStyle/>
        <a:p>
          <a:endParaRPr lang="en-US"/>
        </a:p>
      </dgm:t>
    </dgm:pt>
  </dgm:ptLst>
  <dgm:cxnLst>
    <dgm:cxn modelId="{1473AE1D-0568-0449-8816-7558CFA3F36B}" type="presOf" srcId="{2E77E8D1-5F4B-4E42-AE39-57FEEE0D57C3}" destId="{47E3B999-77E8-E344-9530-B88D09DC8DB0}" srcOrd="0" destOrd="0" presId="urn:microsoft.com/office/officeart/2005/8/layout/cycle6"/>
    <dgm:cxn modelId="{CC6CFD7D-F58E-ED46-8F2B-6E471723FE16}" type="presOf" srcId="{EAA8A07E-F4DD-DF45-8C0B-3620062BCBD1}" destId="{E8A0DD6A-6858-1F41-A656-689E577E3D3D}" srcOrd="0" destOrd="0" presId="urn:microsoft.com/office/officeart/2005/8/layout/cycle6"/>
    <dgm:cxn modelId="{36D3C91C-80C9-D444-AD73-554101410DA6}" type="presOf" srcId="{05B4F99F-5B27-3047-B1E1-FC2A822C3FEF}" destId="{AC4ADBF1-6C2B-B040-9190-3BA58AE7CE6B}" srcOrd="0" destOrd="0" presId="urn:microsoft.com/office/officeart/2005/8/layout/cycle6"/>
    <dgm:cxn modelId="{3BC3C0F2-A191-1C49-BF1D-C6D25DB207E3}" type="presOf" srcId="{69A0E351-C6E2-D249-93D1-FB47B234A708}" destId="{AA38571F-D95E-3340-811A-E3891CE090E0}" srcOrd="0" destOrd="0" presId="urn:microsoft.com/office/officeart/2005/8/layout/cycle6"/>
    <dgm:cxn modelId="{D9290099-432B-7D42-A129-091DD61EE4F1}" type="presOf" srcId="{05D09AD7-99BE-F342-9649-05243085DCC6}" destId="{4CD474BB-BF54-D84F-A26C-A2A98C659970}" srcOrd="0" destOrd="0" presId="urn:microsoft.com/office/officeart/2005/8/layout/cycle6"/>
    <dgm:cxn modelId="{55111294-793B-4A4A-A5E5-B6CAF8BA1103}" type="presOf" srcId="{0D44C23A-FFB3-E846-BF7C-D085A476DF58}" destId="{8F77C723-5487-0F43-AD15-5D1455D769B1}" srcOrd="0" destOrd="0" presId="urn:microsoft.com/office/officeart/2005/8/layout/cycle6"/>
    <dgm:cxn modelId="{055789F3-A570-9340-BE26-D9C3AC3535A0}" type="presOf" srcId="{B76DF0C3-F687-5746-BF2B-BFEEC4FC9C62}" destId="{9E9ECDB9-078A-5F40-B9F7-BE7CC13B1B07}" srcOrd="0" destOrd="0" presId="urn:microsoft.com/office/officeart/2005/8/layout/cycle6"/>
    <dgm:cxn modelId="{CFA39661-1895-BA44-8404-4D02459ABF28}" type="presOf" srcId="{AB83BF16-53EC-3244-8BE6-8BB57B497AB4}" destId="{9E85202F-07C2-2B40-BA30-5E1FE81A4094}" srcOrd="0" destOrd="0" presId="urn:microsoft.com/office/officeart/2005/8/layout/cycle6"/>
    <dgm:cxn modelId="{3A1CCF76-3EAE-9946-BE27-E566EEDCFE65}" srcId="{ED8A854B-8C5E-BA47-8A06-BCC7B9EF17B9}" destId="{05B4F99F-5B27-3047-B1E1-FC2A822C3FEF}" srcOrd="5" destOrd="0" parTransId="{71A8E5AB-D6A1-8C40-B826-3E33403865AD}" sibTransId="{B76DF0C3-F687-5746-BF2B-BFEEC4FC9C62}"/>
    <dgm:cxn modelId="{07385B6A-D74B-5141-B647-98953CE61F51}" type="presOf" srcId="{477DA4CD-50C9-6547-8B13-2077133D1ECC}" destId="{CB379071-6630-A240-B568-DF6EFD121C0D}" srcOrd="0" destOrd="0" presId="urn:microsoft.com/office/officeart/2005/8/layout/cycle6"/>
    <dgm:cxn modelId="{5080BFCE-7AC1-3141-847C-F9100006EA7E}" type="presOf" srcId="{05A2EADC-863F-5E46-996D-DEFCD2A25A61}" destId="{5BE1DFD9-846B-FC43-975F-0926668389F1}" srcOrd="0" destOrd="0" presId="urn:microsoft.com/office/officeart/2005/8/layout/cycle6"/>
    <dgm:cxn modelId="{B434BFCC-D187-7E44-92A4-888394FB7E7D}" type="presOf" srcId="{085688D1-5A91-B74A-856B-C7E351D495E1}" destId="{FE4B5289-347D-884C-836A-B7526FCFEEF3}" srcOrd="0" destOrd="0" presId="urn:microsoft.com/office/officeart/2005/8/layout/cycle6"/>
    <dgm:cxn modelId="{A21C3E99-8A74-834C-AD6B-243D26338145}" type="presOf" srcId="{9C673F5C-D2D8-4C46-8B56-E9DB0E2336EE}" destId="{D4FE51A7-2A34-1A45-9AFA-29CD004A2F24}" srcOrd="0" destOrd="0" presId="urn:microsoft.com/office/officeart/2005/8/layout/cycle6"/>
    <dgm:cxn modelId="{E6548595-D395-3C4A-8B34-29F6B346503E}" srcId="{ED8A854B-8C5E-BA47-8A06-BCC7B9EF17B9}" destId="{9C673F5C-D2D8-4C46-8B56-E9DB0E2336EE}" srcOrd="1" destOrd="0" parTransId="{6730FB62-85E6-FF44-A629-808ADAE4BDD1}" sibTransId="{477DA4CD-50C9-6547-8B13-2077133D1ECC}"/>
    <dgm:cxn modelId="{82DFB338-47F4-684E-A3E6-5FBDBCF97B5A}" type="presOf" srcId="{B70CE062-9C92-084F-8584-62FDE3AA453E}" destId="{82552E87-87D8-4C4E-96D7-A08F9073ED04}" srcOrd="0" destOrd="0" presId="urn:microsoft.com/office/officeart/2005/8/layout/cycle6"/>
    <dgm:cxn modelId="{70591F10-F5CB-8E4D-9B77-E5A5F2388A4E}" type="presOf" srcId="{F1EDA2D6-6E3F-0E4F-993E-FBD4BDA47503}" destId="{9CFEC14F-BE11-624F-AA00-53BCA042B350}" srcOrd="0" destOrd="0" presId="urn:microsoft.com/office/officeart/2005/8/layout/cycle6"/>
    <dgm:cxn modelId="{A2D60C28-4A36-2648-8806-FAA4DF4E6C5D}" srcId="{ED8A854B-8C5E-BA47-8A06-BCC7B9EF17B9}" destId="{B70CE062-9C92-084F-8584-62FDE3AA453E}" srcOrd="4" destOrd="0" parTransId="{514DF335-39FD-E04F-934D-DA9A4224DF45}" sibTransId="{AB83BF16-53EC-3244-8BE6-8BB57B497AB4}"/>
    <dgm:cxn modelId="{376E10E6-518F-DA42-8161-A56F9E32C95A}" type="presOf" srcId="{533CA79A-A6A3-8248-9750-FA98D547903F}" destId="{48C3556F-C8A4-7E44-845C-553894D2B998}" srcOrd="0" destOrd="0" presId="urn:microsoft.com/office/officeart/2005/8/layout/cycle6"/>
    <dgm:cxn modelId="{18B9DEED-5713-524C-8668-5E7800E27C1E}" srcId="{ED8A854B-8C5E-BA47-8A06-BCC7B9EF17B9}" destId="{7A39F412-74CB-8944-88FF-CD2F82FA441F}" srcOrd="3" destOrd="0" parTransId="{2E170A03-F428-A04D-9094-6C36ACA35F46}" sibTransId="{EAA8A07E-F4DD-DF45-8C0B-3620062BCBD1}"/>
    <dgm:cxn modelId="{2E457279-F44C-734E-975D-40049AC29746}" type="presOf" srcId="{ED8A854B-8C5E-BA47-8A06-BCC7B9EF17B9}" destId="{C638565C-D042-5948-A966-AF2351DBF9EF}" srcOrd="0" destOrd="0" presId="urn:microsoft.com/office/officeart/2005/8/layout/cycle6"/>
    <dgm:cxn modelId="{04D14208-2A8B-2B40-9A73-DADBCF5DE2ED}" type="presOf" srcId="{7A39F412-74CB-8944-88FF-CD2F82FA441F}" destId="{D8E5A73B-313A-4E46-9498-66109FAC0120}" srcOrd="0" destOrd="0" presId="urn:microsoft.com/office/officeart/2005/8/layout/cycle6"/>
    <dgm:cxn modelId="{25212524-D054-894F-B95B-8E82E9A2950C}" srcId="{ED8A854B-8C5E-BA47-8A06-BCC7B9EF17B9}" destId="{0D44C23A-FFB3-E846-BF7C-D085A476DF58}" srcOrd="2" destOrd="0" parTransId="{7D71E19A-378B-E44D-8DF8-3EFA85A25F9E}" sibTransId="{69A0E351-C6E2-D249-93D1-FB47B234A708}"/>
    <dgm:cxn modelId="{2212D9F1-5280-5C4C-9C28-26EB389B8980}" srcId="{ED8A854B-8C5E-BA47-8A06-BCC7B9EF17B9}" destId="{2E77E8D1-5F4B-4E42-AE39-57FEEE0D57C3}" srcOrd="7" destOrd="0" parTransId="{BCC33E4F-614E-7A49-A39C-FCB3BA81ACE6}" sibTransId="{533CA79A-A6A3-8248-9750-FA98D547903F}"/>
    <dgm:cxn modelId="{C6502D69-6CE2-0B45-ACE1-12F5D8F42233}" srcId="{ED8A854B-8C5E-BA47-8A06-BCC7B9EF17B9}" destId="{05D09AD7-99BE-F342-9649-05243085DCC6}" srcOrd="0" destOrd="0" parTransId="{25FFA0FE-16FE-5943-91EE-E1CB1F0046EB}" sibTransId="{05A2EADC-863F-5E46-996D-DEFCD2A25A61}"/>
    <dgm:cxn modelId="{A3919615-BF13-7749-B2E3-327CD4BC6C02}" srcId="{ED8A854B-8C5E-BA47-8A06-BCC7B9EF17B9}" destId="{F1EDA2D6-6E3F-0E4F-993E-FBD4BDA47503}" srcOrd="6" destOrd="0" parTransId="{876627EC-BCD1-8443-8979-021BA0272FB2}" sibTransId="{085688D1-5A91-B74A-856B-C7E351D495E1}"/>
    <dgm:cxn modelId="{AF8E7C62-1E81-7C4E-A5A1-B901DCA4EA56}" type="presParOf" srcId="{C638565C-D042-5948-A966-AF2351DBF9EF}" destId="{4CD474BB-BF54-D84F-A26C-A2A98C659970}" srcOrd="0" destOrd="0" presId="urn:microsoft.com/office/officeart/2005/8/layout/cycle6"/>
    <dgm:cxn modelId="{57683390-6892-6B4B-AE32-1370C54D0135}" type="presParOf" srcId="{C638565C-D042-5948-A966-AF2351DBF9EF}" destId="{E2D1E2F3-6E34-0A4D-AB56-82B4BAA049D3}" srcOrd="1" destOrd="0" presId="urn:microsoft.com/office/officeart/2005/8/layout/cycle6"/>
    <dgm:cxn modelId="{E2F50D05-65CF-A847-8D2D-C1801E86C984}" type="presParOf" srcId="{C638565C-D042-5948-A966-AF2351DBF9EF}" destId="{5BE1DFD9-846B-FC43-975F-0926668389F1}" srcOrd="2" destOrd="0" presId="urn:microsoft.com/office/officeart/2005/8/layout/cycle6"/>
    <dgm:cxn modelId="{D7EE1232-7843-374A-B5BF-BD485F31F1E7}" type="presParOf" srcId="{C638565C-D042-5948-A966-AF2351DBF9EF}" destId="{D4FE51A7-2A34-1A45-9AFA-29CD004A2F24}" srcOrd="3" destOrd="0" presId="urn:microsoft.com/office/officeart/2005/8/layout/cycle6"/>
    <dgm:cxn modelId="{70CEABFF-BB5A-344E-A9E3-D006E22F6A51}" type="presParOf" srcId="{C638565C-D042-5948-A966-AF2351DBF9EF}" destId="{85F1D5D6-B4E9-E24E-A1DE-617BB1DDCACF}" srcOrd="4" destOrd="0" presId="urn:microsoft.com/office/officeart/2005/8/layout/cycle6"/>
    <dgm:cxn modelId="{C9B92C94-843E-DB4B-9540-9D1100079D81}" type="presParOf" srcId="{C638565C-D042-5948-A966-AF2351DBF9EF}" destId="{CB379071-6630-A240-B568-DF6EFD121C0D}" srcOrd="5" destOrd="0" presId="urn:microsoft.com/office/officeart/2005/8/layout/cycle6"/>
    <dgm:cxn modelId="{F13A0D7C-915A-9C46-B86C-3171DFCE4656}" type="presParOf" srcId="{C638565C-D042-5948-A966-AF2351DBF9EF}" destId="{8F77C723-5487-0F43-AD15-5D1455D769B1}" srcOrd="6" destOrd="0" presId="urn:microsoft.com/office/officeart/2005/8/layout/cycle6"/>
    <dgm:cxn modelId="{7165DB8E-38C9-884D-ABF1-9C5CA4AEFA96}" type="presParOf" srcId="{C638565C-D042-5948-A966-AF2351DBF9EF}" destId="{90885D32-B0B9-9848-AB9B-BA649F968C27}" srcOrd="7" destOrd="0" presId="urn:microsoft.com/office/officeart/2005/8/layout/cycle6"/>
    <dgm:cxn modelId="{004407D5-1ADA-DD47-8F82-1B436F1A6B1B}" type="presParOf" srcId="{C638565C-D042-5948-A966-AF2351DBF9EF}" destId="{AA38571F-D95E-3340-811A-E3891CE090E0}" srcOrd="8" destOrd="0" presId="urn:microsoft.com/office/officeart/2005/8/layout/cycle6"/>
    <dgm:cxn modelId="{D6998B34-3CC9-3546-B26E-E3202343C4AE}" type="presParOf" srcId="{C638565C-D042-5948-A966-AF2351DBF9EF}" destId="{D8E5A73B-313A-4E46-9498-66109FAC0120}" srcOrd="9" destOrd="0" presId="urn:microsoft.com/office/officeart/2005/8/layout/cycle6"/>
    <dgm:cxn modelId="{7F327095-764B-CB46-ACD0-CFFBF124652B}" type="presParOf" srcId="{C638565C-D042-5948-A966-AF2351DBF9EF}" destId="{73B2BCFF-A545-C047-9644-F25BBB9FD432}" srcOrd="10" destOrd="0" presId="urn:microsoft.com/office/officeart/2005/8/layout/cycle6"/>
    <dgm:cxn modelId="{D3F9C769-8A8F-AE4F-88D1-ED51702ECCCE}" type="presParOf" srcId="{C638565C-D042-5948-A966-AF2351DBF9EF}" destId="{E8A0DD6A-6858-1F41-A656-689E577E3D3D}" srcOrd="11" destOrd="0" presId="urn:microsoft.com/office/officeart/2005/8/layout/cycle6"/>
    <dgm:cxn modelId="{F4D6FED5-A874-1C49-B15E-3F166B385425}" type="presParOf" srcId="{C638565C-D042-5948-A966-AF2351DBF9EF}" destId="{82552E87-87D8-4C4E-96D7-A08F9073ED04}" srcOrd="12" destOrd="0" presId="urn:microsoft.com/office/officeart/2005/8/layout/cycle6"/>
    <dgm:cxn modelId="{008B0BBB-5F6B-CA4E-AE77-37652B8CE4D5}" type="presParOf" srcId="{C638565C-D042-5948-A966-AF2351DBF9EF}" destId="{C9CD3515-7E22-E944-83F7-EE8FFFA2ED85}" srcOrd="13" destOrd="0" presId="urn:microsoft.com/office/officeart/2005/8/layout/cycle6"/>
    <dgm:cxn modelId="{9FFFB6A1-0622-8C4E-8201-4F48B8ACF716}" type="presParOf" srcId="{C638565C-D042-5948-A966-AF2351DBF9EF}" destId="{9E85202F-07C2-2B40-BA30-5E1FE81A4094}" srcOrd="14" destOrd="0" presId="urn:microsoft.com/office/officeart/2005/8/layout/cycle6"/>
    <dgm:cxn modelId="{88E01A71-0FCE-EE49-8F3F-A17CA27C309F}" type="presParOf" srcId="{C638565C-D042-5948-A966-AF2351DBF9EF}" destId="{AC4ADBF1-6C2B-B040-9190-3BA58AE7CE6B}" srcOrd="15" destOrd="0" presId="urn:microsoft.com/office/officeart/2005/8/layout/cycle6"/>
    <dgm:cxn modelId="{23E1B151-CEF8-5046-9FD3-904E67FDAFD4}" type="presParOf" srcId="{C638565C-D042-5948-A966-AF2351DBF9EF}" destId="{85ED2D3D-F81F-7548-9632-7AE22C4DC0C0}" srcOrd="16" destOrd="0" presId="urn:microsoft.com/office/officeart/2005/8/layout/cycle6"/>
    <dgm:cxn modelId="{5E3F315C-6089-E343-B839-397F1F445B49}" type="presParOf" srcId="{C638565C-D042-5948-A966-AF2351DBF9EF}" destId="{9E9ECDB9-078A-5F40-B9F7-BE7CC13B1B07}" srcOrd="17" destOrd="0" presId="urn:microsoft.com/office/officeart/2005/8/layout/cycle6"/>
    <dgm:cxn modelId="{2C7F7026-05C9-4044-804F-CFB77CED25FC}" type="presParOf" srcId="{C638565C-D042-5948-A966-AF2351DBF9EF}" destId="{9CFEC14F-BE11-624F-AA00-53BCA042B350}" srcOrd="18" destOrd="0" presId="urn:microsoft.com/office/officeart/2005/8/layout/cycle6"/>
    <dgm:cxn modelId="{FC6458DB-B4BF-9D49-ABE5-E75BC1FBCC4A}" type="presParOf" srcId="{C638565C-D042-5948-A966-AF2351DBF9EF}" destId="{A0B33E3B-40EB-D145-BA51-24760E0BA9A2}" srcOrd="19" destOrd="0" presId="urn:microsoft.com/office/officeart/2005/8/layout/cycle6"/>
    <dgm:cxn modelId="{9FBF428F-CDC5-7647-9EB2-30D0407C23BE}" type="presParOf" srcId="{C638565C-D042-5948-A966-AF2351DBF9EF}" destId="{FE4B5289-347D-884C-836A-B7526FCFEEF3}" srcOrd="20" destOrd="0" presId="urn:microsoft.com/office/officeart/2005/8/layout/cycle6"/>
    <dgm:cxn modelId="{FC0476A2-AF02-C843-9567-1C25F6062599}" type="presParOf" srcId="{C638565C-D042-5948-A966-AF2351DBF9EF}" destId="{47E3B999-77E8-E344-9530-B88D09DC8DB0}" srcOrd="21" destOrd="0" presId="urn:microsoft.com/office/officeart/2005/8/layout/cycle6"/>
    <dgm:cxn modelId="{0D331924-C9CC-3742-B6BC-6998BA8AB2A2}" type="presParOf" srcId="{C638565C-D042-5948-A966-AF2351DBF9EF}" destId="{1222E90B-ABCA-F64A-AACF-2BFB7D4D58C9}" srcOrd="22" destOrd="0" presId="urn:microsoft.com/office/officeart/2005/8/layout/cycle6"/>
    <dgm:cxn modelId="{2D4951BB-F2DD-184B-AEC6-AABAD0BC61C9}" type="presParOf" srcId="{C638565C-D042-5948-A966-AF2351DBF9EF}" destId="{48C3556F-C8A4-7E44-845C-553894D2B998}" srcOrd="23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D8A854B-8C5E-BA47-8A06-BCC7B9EF17B9}" type="doc">
      <dgm:prSet loTypeId="urn:microsoft.com/office/officeart/2005/8/layout/cycle6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5D09AD7-99BE-F342-9649-05243085DCC6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1400" dirty="0" smtClean="0"/>
            <a:t>Explanation, Prediction, Control</a:t>
          </a:r>
          <a:endParaRPr lang="en-US" sz="1400" dirty="0"/>
        </a:p>
      </dgm:t>
    </dgm:pt>
    <dgm:pt modelId="{25FFA0FE-16FE-5943-91EE-E1CB1F0046EB}" type="parTrans" cxnId="{C6502D69-6CE2-0B45-ACE1-12F5D8F42233}">
      <dgm:prSet/>
      <dgm:spPr/>
      <dgm:t>
        <a:bodyPr/>
        <a:lstStyle/>
        <a:p>
          <a:endParaRPr lang="en-US" sz="1400"/>
        </a:p>
      </dgm:t>
    </dgm:pt>
    <dgm:pt modelId="{05A2EADC-863F-5E46-996D-DEFCD2A25A61}" type="sibTrans" cxnId="{C6502D69-6CE2-0B45-ACE1-12F5D8F42233}">
      <dgm:prSet/>
      <dgm:spPr/>
      <dgm:t>
        <a:bodyPr/>
        <a:lstStyle/>
        <a:p>
          <a:endParaRPr lang="en-US" sz="1400"/>
        </a:p>
      </dgm:t>
    </dgm:pt>
    <dgm:pt modelId="{0D44C23A-FFB3-E846-BF7C-D085A476DF58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1400" i="1" dirty="0" smtClean="0"/>
            <a:t>f(</a:t>
          </a:r>
          <a:r>
            <a:rPr lang="en-US" sz="1400" i="1" dirty="0" err="1" smtClean="0"/>
            <a:t>x,y,z</a:t>
          </a:r>
          <a:r>
            <a:rPr lang="en-US" sz="1400" i="1" dirty="0" smtClean="0"/>
            <a:t>)</a:t>
          </a:r>
          <a:endParaRPr lang="en-US" sz="1400" i="1" dirty="0"/>
        </a:p>
      </dgm:t>
    </dgm:pt>
    <dgm:pt modelId="{7D71E19A-378B-E44D-8DF8-3EFA85A25F9E}" type="parTrans" cxnId="{25212524-D054-894F-B95B-8E82E9A2950C}">
      <dgm:prSet/>
      <dgm:spPr/>
      <dgm:t>
        <a:bodyPr/>
        <a:lstStyle/>
        <a:p>
          <a:endParaRPr lang="en-US" sz="1400"/>
        </a:p>
      </dgm:t>
    </dgm:pt>
    <dgm:pt modelId="{69A0E351-C6E2-D249-93D1-FB47B234A708}" type="sibTrans" cxnId="{25212524-D054-894F-B95B-8E82E9A2950C}">
      <dgm:prSet/>
      <dgm:spPr/>
      <dgm:t>
        <a:bodyPr/>
        <a:lstStyle/>
        <a:p>
          <a:endParaRPr lang="en-US" sz="1400"/>
        </a:p>
      </dgm:t>
    </dgm:pt>
    <dgm:pt modelId="{7A39F412-74CB-8944-88FF-CD2F82FA441F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1400" dirty="0" smtClean="0"/>
            <a:t>All the Salient features  are captured by the Model</a:t>
          </a:r>
          <a:endParaRPr lang="en-US" sz="1400" dirty="0"/>
        </a:p>
      </dgm:t>
    </dgm:pt>
    <dgm:pt modelId="{2E170A03-F428-A04D-9094-6C36ACA35F46}" type="parTrans" cxnId="{18B9DEED-5713-524C-8668-5E7800E27C1E}">
      <dgm:prSet/>
      <dgm:spPr/>
      <dgm:t>
        <a:bodyPr/>
        <a:lstStyle/>
        <a:p>
          <a:endParaRPr lang="en-US" sz="1400"/>
        </a:p>
      </dgm:t>
    </dgm:pt>
    <dgm:pt modelId="{EAA8A07E-F4DD-DF45-8C0B-3620062BCBD1}" type="sibTrans" cxnId="{18B9DEED-5713-524C-8668-5E7800E27C1E}">
      <dgm:prSet/>
      <dgm:spPr/>
      <dgm:t>
        <a:bodyPr/>
        <a:lstStyle/>
        <a:p>
          <a:endParaRPr lang="en-US" sz="1400"/>
        </a:p>
      </dgm:t>
    </dgm:pt>
    <dgm:pt modelId="{B70CE062-9C92-084F-8584-62FDE3AA453E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1400" dirty="0" smtClean="0"/>
            <a:t>Operating with adequate resources</a:t>
          </a:r>
          <a:endParaRPr lang="en-US" sz="1400" dirty="0"/>
        </a:p>
      </dgm:t>
    </dgm:pt>
    <dgm:pt modelId="{514DF335-39FD-E04F-934D-DA9A4224DF45}" type="parTrans" cxnId="{A2D60C28-4A36-2648-8806-FAA4DF4E6C5D}">
      <dgm:prSet/>
      <dgm:spPr/>
      <dgm:t>
        <a:bodyPr/>
        <a:lstStyle/>
        <a:p>
          <a:endParaRPr lang="en-US" sz="1400"/>
        </a:p>
      </dgm:t>
    </dgm:pt>
    <dgm:pt modelId="{AB83BF16-53EC-3244-8BE6-8BB57B497AB4}" type="sibTrans" cxnId="{A2D60C28-4A36-2648-8806-FAA4DF4E6C5D}">
      <dgm:prSet/>
      <dgm:spPr/>
      <dgm:t>
        <a:bodyPr/>
        <a:lstStyle/>
        <a:p>
          <a:endParaRPr lang="en-US" sz="1400"/>
        </a:p>
      </dgm:t>
    </dgm:pt>
    <dgm:pt modelId="{05B4F99F-5B27-3047-B1E1-FC2A822C3FEF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1400" dirty="0" smtClean="0"/>
            <a:t>Measurable</a:t>
          </a:r>
          <a:endParaRPr lang="en-US" sz="1400" dirty="0"/>
        </a:p>
      </dgm:t>
    </dgm:pt>
    <dgm:pt modelId="{71A8E5AB-D6A1-8C40-B826-3E33403865AD}" type="parTrans" cxnId="{3A1CCF76-3EAE-9946-BE27-E566EEDCFE65}">
      <dgm:prSet/>
      <dgm:spPr/>
      <dgm:t>
        <a:bodyPr/>
        <a:lstStyle/>
        <a:p>
          <a:endParaRPr lang="en-US" sz="1400"/>
        </a:p>
      </dgm:t>
    </dgm:pt>
    <dgm:pt modelId="{B76DF0C3-F687-5746-BF2B-BFEEC4FC9C62}" type="sibTrans" cxnId="{3A1CCF76-3EAE-9946-BE27-E566EEDCFE65}">
      <dgm:prSet/>
      <dgm:spPr/>
      <dgm:t>
        <a:bodyPr/>
        <a:lstStyle/>
        <a:p>
          <a:endParaRPr lang="en-US" sz="1400"/>
        </a:p>
      </dgm:t>
    </dgm:pt>
    <dgm:pt modelId="{2E77E8D1-5F4B-4E42-AE39-57FEEE0D57C3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1400" dirty="0" smtClean="0"/>
            <a:t>Isolatable Systems, Controlled Experiment</a:t>
          </a:r>
          <a:endParaRPr lang="en-US" sz="1400" dirty="0"/>
        </a:p>
      </dgm:t>
    </dgm:pt>
    <dgm:pt modelId="{BCC33E4F-614E-7A49-A39C-FCB3BA81ACE6}" type="parTrans" cxnId="{2212D9F1-5280-5C4C-9C28-26EB389B8980}">
      <dgm:prSet/>
      <dgm:spPr/>
      <dgm:t>
        <a:bodyPr/>
        <a:lstStyle/>
        <a:p>
          <a:endParaRPr lang="en-US" sz="1400"/>
        </a:p>
      </dgm:t>
    </dgm:pt>
    <dgm:pt modelId="{533CA79A-A6A3-8248-9750-FA98D547903F}" type="sibTrans" cxnId="{2212D9F1-5280-5C4C-9C28-26EB389B8980}">
      <dgm:prSet/>
      <dgm:spPr/>
      <dgm:t>
        <a:bodyPr/>
        <a:lstStyle/>
        <a:p>
          <a:endParaRPr lang="en-US" sz="1400"/>
        </a:p>
      </dgm:t>
    </dgm:pt>
    <dgm:pt modelId="{F1EDA2D6-6E3F-0E4F-993E-FBD4BDA47503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1400" dirty="0" smtClean="0"/>
            <a:t>Simple causal Chains</a:t>
          </a:r>
          <a:endParaRPr lang="en-US" sz="1400" dirty="0"/>
        </a:p>
      </dgm:t>
    </dgm:pt>
    <dgm:pt modelId="{876627EC-BCD1-8443-8979-021BA0272FB2}" type="parTrans" cxnId="{A3919615-BF13-7749-B2E3-327CD4BC6C02}">
      <dgm:prSet/>
      <dgm:spPr/>
      <dgm:t>
        <a:bodyPr/>
        <a:lstStyle/>
        <a:p>
          <a:endParaRPr lang="en-US" sz="1400"/>
        </a:p>
      </dgm:t>
    </dgm:pt>
    <dgm:pt modelId="{085688D1-5A91-B74A-856B-C7E351D495E1}" type="sibTrans" cxnId="{A3919615-BF13-7749-B2E3-327CD4BC6C02}">
      <dgm:prSet/>
      <dgm:spPr/>
      <dgm:t>
        <a:bodyPr/>
        <a:lstStyle/>
        <a:p>
          <a:endParaRPr lang="en-US" sz="1400"/>
        </a:p>
      </dgm:t>
    </dgm:pt>
    <dgm:pt modelId="{9C673F5C-D2D8-4C46-8B56-E9DB0E2336EE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1400" dirty="0" smtClean="0"/>
            <a:t>Results in a Covering Law </a:t>
          </a:r>
          <a:endParaRPr lang="en-US" sz="1400" dirty="0"/>
        </a:p>
      </dgm:t>
    </dgm:pt>
    <dgm:pt modelId="{6730FB62-85E6-FF44-A629-808ADAE4BDD1}" type="parTrans" cxnId="{E6548595-D395-3C4A-8B34-29F6B346503E}">
      <dgm:prSet/>
      <dgm:spPr/>
      <dgm:t>
        <a:bodyPr/>
        <a:lstStyle/>
        <a:p>
          <a:endParaRPr lang="en-US" sz="1400"/>
        </a:p>
      </dgm:t>
    </dgm:pt>
    <dgm:pt modelId="{477DA4CD-50C9-6547-8B13-2077133D1ECC}" type="sibTrans" cxnId="{E6548595-D395-3C4A-8B34-29F6B346503E}">
      <dgm:prSet/>
      <dgm:spPr/>
      <dgm:t>
        <a:bodyPr/>
        <a:lstStyle/>
        <a:p>
          <a:endParaRPr lang="en-US" sz="1400"/>
        </a:p>
      </dgm:t>
    </dgm:pt>
    <dgm:pt modelId="{C638565C-D042-5948-A966-AF2351DBF9EF}" type="pres">
      <dgm:prSet presAssocID="{ED8A854B-8C5E-BA47-8A06-BCC7B9EF17B9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CD474BB-BF54-D84F-A26C-A2A98C659970}" type="pres">
      <dgm:prSet presAssocID="{05D09AD7-99BE-F342-9649-05243085DCC6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D1E2F3-6E34-0A4D-AB56-82B4BAA049D3}" type="pres">
      <dgm:prSet presAssocID="{05D09AD7-99BE-F342-9649-05243085DCC6}" presName="spNode" presStyleCnt="0"/>
      <dgm:spPr/>
    </dgm:pt>
    <dgm:pt modelId="{5BE1DFD9-846B-FC43-975F-0926668389F1}" type="pres">
      <dgm:prSet presAssocID="{05A2EADC-863F-5E46-996D-DEFCD2A25A61}" presName="sibTrans" presStyleLbl="sibTrans1D1" presStyleIdx="0" presStyleCnt="8"/>
      <dgm:spPr/>
      <dgm:t>
        <a:bodyPr/>
        <a:lstStyle/>
        <a:p>
          <a:endParaRPr lang="en-US"/>
        </a:p>
      </dgm:t>
    </dgm:pt>
    <dgm:pt modelId="{D4FE51A7-2A34-1A45-9AFA-29CD004A2F24}" type="pres">
      <dgm:prSet presAssocID="{9C673F5C-D2D8-4C46-8B56-E9DB0E2336EE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F1D5D6-B4E9-E24E-A1DE-617BB1DDCACF}" type="pres">
      <dgm:prSet presAssocID="{9C673F5C-D2D8-4C46-8B56-E9DB0E2336EE}" presName="spNode" presStyleCnt="0"/>
      <dgm:spPr/>
    </dgm:pt>
    <dgm:pt modelId="{CB379071-6630-A240-B568-DF6EFD121C0D}" type="pres">
      <dgm:prSet presAssocID="{477DA4CD-50C9-6547-8B13-2077133D1ECC}" presName="sibTrans" presStyleLbl="sibTrans1D1" presStyleIdx="1" presStyleCnt="8"/>
      <dgm:spPr/>
      <dgm:t>
        <a:bodyPr/>
        <a:lstStyle/>
        <a:p>
          <a:endParaRPr lang="en-US"/>
        </a:p>
      </dgm:t>
    </dgm:pt>
    <dgm:pt modelId="{8F77C723-5487-0F43-AD15-5D1455D769B1}" type="pres">
      <dgm:prSet presAssocID="{0D44C23A-FFB3-E846-BF7C-D085A476DF58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885D32-B0B9-9848-AB9B-BA649F968C27}" type="pres">
      <dgm:prSet presAssocID="{0D44C23A-FFB3-E846-BF7C-D085A476DF58}" presName="spNode" presStyleCnt="0"/>
      <dgm:spPr/>
    </dgm:pt>
    <dgm:pt modelId="{AA38571F-D95E-3340-811A-E3891CE090E0}" type="pres">
      <dgm:prSet presAssocID="{69A0E351-C6E2-D249-93D1-FB47B234A708}" presName="sibTrans" presStyleLbl="sibTrans1D1" presStyleIdx="2" presStyleCnt="8"/>
      <dgm:spPr/>
      <dgm:t>
        <a:bodyPr/>
        <a:lstStyle/>
        <a:p>
          <a:endParaRPr lang="en-US"/>
        </a:p>
      </dgm:t>
    </dgm:pt>
    <dgm:pt modelId="{D8E5A73B-313A-4E46-9498-66109FAC0120}" type="pres">
      <dgm:prSet presAssocID="{7A39F412-74CB-8944-88FF-CD2F82FA441F}" presName="node" presStyleLbl="node1" presStyleIdx="3" presStyleCnt="8" custScaleY="1329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B2BCFF-A545-C047-9644-F25BBB9FD432}" type="pres">
      <dgm:prSet presAssocID="{7A39F412-74CB-8944-88FF-CD2F82FA441F}" presName="spNode" presStyleCnt="0"/>
      <dgm:spPr/>
    </dgm:pt>
    <dgm:pt modelId="{E8A0DD6A-6858-1F41-A656-689E577E3D3D}" type="pres">
      <dgm:prSet presAssocID="{EAA8A07E-F4DD-DF45-8C0B-3620062BCBD1}" presName="sibTrans" presStyleLbl="sibTrans1D1" presStyleIdx="3" presStyleCnt="8"/>
      <dgm:spPr/>
      <dgm:t>
        <a:bodyPr/>
        <a:lstStyle/>
        <a:p>
          <a:endParaRPr lang="en-US"/>
        </a:p>
      </dgm:t>
    </dgm:pt>
    <dgm:pt modelId="{82552E87-87D8-4C4E-96D7-A08F9073ED04}" type="pres">
      <dgm:prSet presAssocID="{B70CE062-9C92-084F-8584-62FDE3AA453E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CD3515-7E22-E944-83F7-EE8FFFA2ED85}" type="pres">
      <dgm:prSet presAssocID="{B70CE062-9C92-084F-8584-62FDE3AA453E}" presName="spNode" presStyleCnt="0"/>
      <dgm:spPr/>
    </dgm:pt>
    <dgm:pt modelId="{9E85202F-07C2-2B40-BA30-5E1FE81A4094}" type="pres">
      <dgm:prSet presAssocID="{AB83BF16-53EC-3244-8BE6-8BB57B497AB4}" presName="sibTrans" presStyleLbl="sibTrans1D1" presStyleIdx="4" presStyleCnt="8"/>
      <dgm:spPr/>
      <dgm:t>
        <a:bodyPr/>
        <a:lstStyle/>
        <a:p>
          <a:endParaRPr lang="en-US"/>
        </a:p>
      </dgm:t>
    </dgm:pt>
    <dgm:pt modelId="{AC4ADBF1-6C2B-B040-9190-3BA58AE7CE6B}" type="pres">
      <dgm:prSet presAssocID="{05B4F99F-5B27-3047-B1E1-FC2A822C3FEF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ED2D3D-F81F-7548-9632-7AE22C4DC0C0}" type="pres">
      <dgm:prSet presAssocID="{05B4F99F-5B27-3047-B1E1-FC2A822C3FEF}" presName="spNode" presStyleCnt="0"/>
      <dgm:spPr/>
    </dgm:pt>
    <dgm:pt modelId="{9E9ECDB9-078A-5F40-B9F7-BE7CC13B1B07}" type="pres">
      <dgm:prSet presAssocID="{B76DF0C3-F687-5746-BF2B-BFEEC4FC9C62}" presName="sibTrans" presStyleLbl="sibTrans1D1" presStyleIdx="5" presStyleCnt="8"/>
      <dgm:spPr/>
      <dgm:t>
        <a:bodyPr/>
        <a:lstStyle/>
        <a:p>
          <a:endParaRPr lang="en-US"/>
        </a:p>
      </dgm:t>
    </dgm:pt>
    <dgm:pt modelId="{9CFEC14F-BE11-624F-AA00-53BCA042B350}" type="pres">
      <dgm:prSet presAssocID="{F1EDA2D6-6E3F-0E4F-993E-FBD4BDA47503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B33E3B-40EB-D145-BA51-24760E0BA9A2}" type="pres">
      <dgm:prSet presAssocID="{F1EDA2D6-6E3F-0E4F-993E-FBD4BDA47503}" presName="spNode" presStyleCnt="0"/>
      <dgm:spPr/>
    </dgm:pt>
    <dgm:pt modelId="{FE4B5289-347D-884C-836A-B7526FCFEEF3}" type="pres">
      <dgm:prSet presAssocID="{085688D1-5A91-B74A-856B-C7E351D495E1}" presName="sibTrans" presStyleLbl="sibTrans1D1" presStyleIdx="6" presStyleCnt="8"/>
      <dgm:spPr/>
      <dgm:t>
        <a:bodyPr/>
        <a:lstStyle/>
        <a:p>
          <a:endParaRPr lang="en-US"/>
        </a:p>
      </dgm:t>
    </dgm:pt>
    <dgm:pt modelId="{47E3B999-77E8-E344-9530-B88D09DC8DB0}" type="pres">
      <dgm:prSet presAssocID="{2E77E8D1-5F4B-4E42-AE39-57FEEE0D57C3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22E90B-ABCA-F64A-AACF-2BFB7D4D58C9}" type="pres">
      <dgm:prSet presAssocID="{2E77E8D1-5F4B-4E42-AE39-57FEEE0D57C3}" presName="spNode" presStyleCnt="0"/>
      <dgm:spPr/>
    </dgm:pt>
    <dgm:pt modelId="{48C3556F-C8A4-7E44-845C-553894D2B998}" type="pres">
      <dgm:prSet presAssocID="{533CA79A-A6A3-8248-9750-FA98D547903F}" presName="sibTrans" presStyleLbl="sibTrans1D1" presStyleIdx="7" presStyleCnt="8"/>
      <dgm:spPr/>
      <dgm:t>
        <a:bodyPr/>
        <a:lstStyle/>
        <a:p>
          <a:endParaRPr lang="en-US"/>
        </a:p>
      </dgm:t>
    </dgm:pt>
  </dgm:ptLst>
  <dgm:cxnLst>
    <dgm:cxn modelId="{3A8D3565-A5AB-BF42-97AA-A9BD30D25254}" type="presOf" srcId="{477DA4CD-50C9-6547-8B13-2077133D1ECC}" destId="{CB379071-6630-A240-B568-DF6EFD121C0D}" srcOrd="0" destOrd="0" presId="urn:microsoft.com/office/officeart/2005/8/layout/cycle6"/>
    <dgm:cxn modelId="{ADE7C522-AFF7-084F-8668-7C79702BB7A7}" type="presOf" srcId="{2E77E8D1-5F4B-4E42-AE39-57FEEE0D57C3}" destId="{47E3B999-77E8-E344-9530-B88D09DC8DB0}" srcOrd="0" destOrd="0" presId="urn:microsoft.com/office/officeart/2005/8/layout/cycle6"/>
    <dgm:cxn modelId="{2C405973-F590-BB48-BF64-6F951D910AA1}" type="presOf" srcId="{B70CE062-9C92-084F-8584-62FDE3AA453E}" destId="{82552E87-87D8-4C4E-96D7-A08F9073ED04}" srcOrd="0" destOrd="0" presId="urn:microsoft.com/office/officeart/2005/8/layout/cycle6"/>
    <dgm:cxn modelId="{60EA4E12-C98F-4548-B1B7-0BD35720FF99}" type="presOf" srcId="{533CA79A-A6A3-8248-9750-FA98D547903F}" destId="{48C3556F-C8A4-7E44-845C-553894D2B998}" srcOrd="0" destOrd="0" presId="urn:microsoft.com/office/officeart/2005/8/layout/cycle6"/>
    <dgm:cxn modelId="{A90962A3-9D2D-3D45-B554-528FD9343B10}" type="presOf" srcId="{7A39F412-74CB-8944-88FF-CD2F82FA441F}" destId="{D8E5A73B-313A-4E46-9498-66109FAC0120}" srcOrd="0" destOrd="0" presId="urn:microsoft.com/office/officeart/2005/8/layout/cycle6"/>
    <dgm:cxn modelId="{3A1CCF76-3EAE-9946-BE27-E566EEDCFE65}" srcId="{ED8A854B-8C5E-BA47-8A06-BCC7B9EF17B9}" destId="{05B4F99F-5B27-3047-B1E1-FC2A822C3FEF}" srcOrd="5" destOrd="0" parTransId="{71A8E5AB-D6A1-8C40-B826-3E33403865AD}" sibTransId="{B76DF0C3-F687-5746-BF2B-BFEEC4FC9C62}"/>
    <dgm:cxn modelId="{CB7A0FAA-1004-4B42-B242-1531CA43D36B}" type="presOf" srcId="{05D09AD7-99BE-F342-9649-05243085DCC6}" destId="{4CD474BB-BF54-D84F-A26C-A2A98C659970}" srcOrd="0" destOrd="0" presId="urn:microsoft.com/office/officeart/2005/8/layout/cycle6"/>
    <dgm:cxn modelId="{304B45BC-3B2D-9346-AA4A-2B4B7C14F835}" type="presOf" srcId="{ED8A854B-8C5E-BA47-8A06-BCC7B9EF17B9}" destId="{C638565C-D042-5948-A966-AF2351DBF9EF}" srcOrd="0" destOrd="0" presId="urn:microsoft.com/office/officeart/2005/8/layout/cycle6"/>
    <dgm:cxn modelId="{E6548595-D395-3C4A-8B34-29F6B346503E}" srcId="{ED8A854B-8C5E-BA47-8A06-BCC7B9EF17B9}" destId="{9C673F5C-D2D8-4C46-8B56-E9DB0E2336EE}" srcOrd="1" destOrd="0" parTransId="{6730FB62-85E6-FF44-A629-808ADAE4BDD1}" sibTransId="{477DA4CD-50C9-6547-8B13-2077133D1ECC}"/>
    <dgm:cxn modelId="{7829D7D0-2D92-AC4A-A0AE-EB1331B8D64C}" type="presOf" srcId="{B76DF0C3-F687-5746-BF2B-BFEEC4FC9C62}" destId="{9E9ECDB9-078A-5F40-B9F7-BE7CC13B1B07}" srcOrd="0" destOrd="0" presId="urn:microsoft.com/office/officeart/2005/8/layout/cycle6"/>
    <dgm:cxn modelId="{BB74F6E0-3C68-BB42-B613-222B8B2AEC5F}" type="presOf" srcId="{69A0E351-C6E2-D249-93D1-FB47B234A708}" destId="{AA38571F-D95E-3340-811A-E3891CE090E0}" srcOrd="0" destOrd="0" presId="urn:microsoft.com/office/officeart/2005/8/layout/cycle6"/>
    <dgm:cxn modelId="{18576725-FB65-B14C-9CCC-45E652CA4EF3}" type="presOf" srcId="{EAA8A07E-F4DD-DF45-8C0B-3620062BCBD1}" destId="{E8A0DD6A-6858-1F41-A656-689E577E3D3D}" srcOrd="0" destOrd="0" presId="urn:microsoft.com/office/officeart/2005/8/layout/cycle6"/>
    <dgm:cxn modelId="{A2D60C28-4A36-2648-8806-FAA4DF4E6C5D}" srcId="{ED8A854B-8C5E-BA47-8A06-BCC7B9EF17B9}" destId="{B70CE062-9C92-084F-8584-62FDE3AA453E}" srcOrd="4" destOrd="0" parTransId="{514DF335-39FD-E04F-934D-DA9A4224DF45}" sibTransId="{AB83BF16-53EC-3244-8BE6-8BB57B497AB4}"/>
    <dgm:cxn modelId="{F1BFC204-2D22-2745-8E53-6DA109A6B844}" type="presOf" srcId="{05A2EADC-863F-5E46-996D-DEFCD2A25A61}" destId="{5BE1DFD9-846B-FC43-975F-0926668389F1}" srcOrd="0" destOrd="0" presId="urn:microsoft.com/office/officeart/2005/8/layout/cycle6"/>
    <dgm:cxn modelId="{F739D010-DDEE-8141-9540-A68135C0FB85}" type="presOf" srcId="{085688D1-5A91-B74A-856B-C7E351D495E1}" destId="{FE4B5289-347D-884C-836A-B7526FCFEEF3}" srcOrd="0" destOrd="0" presId="urn:microsoft.com/office/officeart/2005/8/layout/cycle6"/>
    <dgm:cxn modelId="{18B9DEED-5713-524C-8668-5E7800E27C1E}" srcId="{ED8A854B-8C5E-BA47-8A06-BCC7B9EF17B9}" destId="{7A39F412-74CB-8944-88FF-CD2F82FA441F}" srcOrd="3" destOrd="0" parTransId="{2E170A03-F428-A04D-9094-6C36ACA35F46}" sibTransId="{EAA8A07E-F4DD-DF45-8C0B-3620062BCBD1}"/>
    <dgm:cxn modelId="{A5B46CEC-8E5E-5E4B-A74B-00C58838FA13}" type="presOf" srcId="{AB83BF16-53EC-3244-8BE6-8BB57B497AB4}" destId="{9E85202F-07C2-2B40-BA30-5E1FE81A4094}" srcOrd="0" destOrd="0" presId="urn:microsoft.com/office/officeart/2005/8/layout/cycle6"/>
    <dgm:cxn modelId="{25212524-D054-894F-B95B-8E82E9A2950C}" srcId="{ED8A854B-8C5E-BA47-8A06-BCC7B9EF17B9}" destId="{0D44C23A-FFB3-E846-BF7C-D085A476DF58}" srcOrd="2" destOrd="0" parTransId="{7D71E19A-378B-E44D-8DF8-3EFA85A25F9E}" sibTransId="{69A0E351-C6E2-D249-93D1-FB47B234A708}"/>
    <dgm:cxn modelId="{2212D9F1-5280-5C4C-9C28-26EB389B8980}" srcId="{ED8A854B-8C5E-BA47-8A06-BCC7B9EF17B9}" destId="{2E77E8D1-5F4B-4E42-AE39-57FEEE0D57C3}" srcOrd="7" destOrd="0" parTransId="{BCC33E4F-614E-7A49-A39C-FCB3BA81ACE6}" sibTransId="{533CA79A-A6A3-8248-9750-FA98D547903F}"/>
    <dgm:cxn modelId="{C6502D69-6CE2-0B45-ACE1-12F5D8F42233}" srcId="{ED8A854B-8C5E-BA47-8A06-BCC7B9EF17B9}" destId="{05D09AD7-99BE-F342-9649-05243085DCC6}" srcOrd="0" destOrd="0" parTransId="{25FFA0FE-16FE-5943-91EE-E1CB1F0046EB}" sibTransId="{05A2EADC-863F-5E46-996D-DEFCD2A25A61}"/>
    <dgm:cxn modelId="{1FFC9346-E061-A548-9F18-397D6867E7B3}" type="presOf" srcId="{9C673F5C-D2D8-4C46-8B56-E9DB0E2336EE}" destId="{D4FE51A7-2A34-1A45-9AFA-29CD004A2F24}" srcOrd="0" destOrd="0" presId="urn:microsoft.com/office/officeart/2005/8/layout/cycle6"/>
    <dgm:cxn modelId="{A7F89150-DB68-9B46-89C1-27D221D086EF}" type="presOf" srcId="{0D44C23A-FFB3-E846-BF7C-D085A476DF58}" destId="{8F77C723-5487-0F43-AD15-5D1455D769B1}" srcOrd="0" destOrd="0" presId="urn:microsoft.com/office/officeart/2005/8/layout/cycle6"/>
    <dgm:cxn modelId="{B9C80683-EB23-5F4D-A43F-F69D7AA2B7BA}" type="presOf" srcId="{05B4F99F-5B27-3047-B1E1-FC2A822C3FEF}" destId="{AC4ADBF1-6C2B-B040-9190-3BA58AE7CE6B}" srcOrd="0" destOrd="0" presId="urn:microsoft.com/office/officeart/2005/8/layout/cycle6"/>
    <dgm:cxn modelId="{A3919615-BF13-7749-B2E3-327CD4BC6C02}" srcId="{ED8A854B-8C5E-BA47-8A06-BCC7B9EF17B9}" destId="{F1EDA2D6-6E3F-0E4F-993E-FBD4BDA47503}" srcOrd="6" destOrd="0" parTransId="{876627EC-BCD1-8443-8979-021BA0272FB2}" sibTransId="{085688D1-5A91-B74A-856B-C7E351D495E1}"/>
    <dgm:cxn modelId="{F4365FE8-EE46-EB46-9461-E38DB99142E5}" type="presOf" srcId="{F1EDA2D6-6E3F-0E4F-993E-FBD4BDA47503}" destId="{9CFEC14F-BE11-624F-AA00-53BCA042B350}" srcOrd="0" destOrd="0" presId="urn:microsoft.com/office/officeart/2005/8/layout/cycle6"/>
    <dgm:cxn modelId="{E130197A-8513-8B4E-B01A-D872B57AD446}" type="presParOf" srcId="{C638565C-D042-5948-A966-AF2351DBF9EF}" destId="{4CD474BB-BF54-D84F-A26C-A2A98C659970}" srcOrd="0" destOrd="0" presId="urn:microsoft.com/office/officeart/2005/8/layout/cycle6"/>
    <dgm:cxn modelId="{E36A80B9-A635-454F-AB0D-2EBAD43350EB}" type="presParOf" srcId="{C638565C-D042-5948-A966-AF2351DBF9EF}" destId="{E2D1E2F3-6E34-0A4D-AB56-82B4BAA049D3}" srcOrd="1" destOrd="0" presId="urn:microsoft.com/office/officeart/2005/8/layout/cycle6"/>
    <dgm:cxn modelId="{2CFAFC40-8899-1E40-9F32-D93212B5EC2B}" type="presParOf" srcId="{C638565C-D042-5948-A966-AF2351DBF9EF}" destId="{5BE1DFD9-846B-FC43-975F-0926668389F1}" srcOrd="2" destOrd="0" presId="urn:microsoft.com/office/officeart/2005/8/layout/cycle6"/>
    <dgm:cxn modelId="{BA5DA0D7-3664-6743-8480-3273B0FEAE2B}" type="presParOf" srcId="{C638565C-D042-5948-A966-AF2351DBF9EF}" destId="{D4FE51A7-2A34-1A45-9AFA-29CD004A2F24}" srcOrd="3" destOrd="0" presId="urn:microsoft.com/office/officeart/2005/8/layout/cycle6"/>
    <dgm:cxn modelId="{30DA1513-2A89-0A47-AF48-9B2DFA03B105}" type="presParOf" srcId="{C638565C-D042-5948-A966-AF2351DBF9EF}" destId="{85F1D5D6-B4E9-E24E-A1DE-617BB1DDCACF}" srcOrd="4" destOrd="0" presId="urn:microsoft.com/office/officeart/2005/8/layout/cycle6"/>
    <dgm:cxn modelId="{5199C5F6-89C3-5F4F-9B72-5FCD3E738AB4}" type="presParOf" srcId="{C638565C-D042-5948-A966-AF2351DBF9EF}" destId="{CB379071-6630-A240-B568-DF6EFD121C0D}" srcOrd="5" destOrd="0" presId="urn:microsoft.com/office/officeart/2005/8/layout/cycle6"/>
    <dgm:cxn modelId="{F5DD5202-7625-1F49-854A-54135474E1F5}" type="presParOf" srcId="{C638565C-D042-5948-A966-AF2351DBF9EF}" destId="{8F77C723-5487-0F43-AD15-5D1455D769B1}" srcOrd="6" destOrd="0" presId="urn:microsoft.com/office/officeart/2005/8/layout/cycle6"/>
    <dgm:cxn modelId="{2708229B-57CF-C74A-BEBA-A8E228BE2C49}" type="presParOf" srcId="{C638565C-D042-5948-A966-AF2351DBF9EF}" destId="{90885D32-B0B9-9848-AB9B-BA649F968C27}" srcOrd="7" destOrd="0" presId="urn:microsoft.com/office/officeart/2005/8/layout/cycle6"/>
    <dgm:cxn modelId="{E231B0F0-7AD2-F945-A2EA-0B4D01FD2065}" type="presParOf" srcId="{C638565C-D042-5948-A966-AF2351DBF9EF}" destId="{AA38571F-D95E-3340-811A-E3891CE090E0}" srcOrd="8" destOrd="0" presId="urn:microsoft.com/office/officeart/2005/8/layout/cycle6"/>
    <dgm:cxn modelId="{BC116C9F-5CE9-3C49-80E7-C48384594E57}" type="presParOf" srcId="{C638565C-D042-5948-A966-AF2351DBF9EF}" destId="{D8E5A73B-313A-4E46-9498-66109FAC0120}" srcOrd="9" destOrd="0" presId="urn:microsoft.com/office/officeart/2005/8/layout/cycle6"/>
    <dgm:cxn modelId="{51346947-53DD-D14F-9AF9-EF95E95EA37A}" type="presParOf" srcId="{C638565C-D042-5948-A966-AF2351DBF9EF}" destId="{73B2BCFF-A545-C047-9644-F25BBB9FD432}" srcOrd="10" destOrd="0" presId="urn:microsoft.com/office/officeart/2005/8/layout/cycle6"/>
    <dgm:cxn modelId="{407B9551-BE9C-9346-A520-15DEE5D54D3D}" type="presParOf" srcId="{C638565C-D042-5948-A966-AF2351DBF9EF}" destId="{E8A0DD6A-6858-1F41-A656-689E577E3D3D}" srcOrd="11" destOrd="0" presId="urn:microsoft.com/office/officeart/2005/8/layout/cycle6"/>
    <dgm:cxn modelId="{472A55D4-A8CB-8D46-BF2C-39099DC8E91A}" type="presParOf" srcId="{C638565C-D042-5948-A966-AF2351DBF9EF}" destId="{82552E87-87D8-4C4E-96D7-A08F9073ED04}" srcOrd="12" destOrd="0" presId="urn:microsoft.com/office/officeart/2005/8/layout/cycle6"/>
    <dgm:cxn modelId="{B78E6A94-0D18-064A-AF6E-8EE1C17C7405}" type="presParOf" srcId="{C638565C-D042-5948-A966-AF2351DBF9EF}" destId="{C9CD3515-7E22-E944-83F7-EE8FFFA2ED85}" srcOrd="13" destOrd="0" presId="urn:microsoft.com/office/officeart/2005/8/layout/cycle6"/>
    <dgm:cxn modelId="{B4DEE0FB-47D8-BF49-8386-32443E04EE0A}" type="presParOf" srcId="{C638565C-D042-5948-A966-AF2351DBF9EF}" destId="{9E85202F-07C2-2B40-BA30-5E1FE81A4094}" srcOrd="14" destOrd="0" presId="urn:microsoft.com/office/officeart/2005/8/layout/cycle6"/>
    <dgm:cxn modelId="{8EA0ECB7-49A2-4649-B405-5CE8FDAA0126}" type="presParOf" srcId="{C638565C-D042-5948-A966-AF2351DBF9EF}" destId="{AC4ADBF1-6C2B-B040-9190-3BA58AE7CE6B}" srcOrd="15" destOrd="0" presId="urn:microsoft.com/office/officeart/2005/8/layout/cycle6"/>
    <dgm:cxn modelId="{5B719C36-8F7D-9343-AA9D-6CE64C7EFC07}" type="presParOf" srcId="{C638565C-D042-5948-A966-AF2351DBF9EF}" destId="{85ED2D3D-F81F-7548-9632-7AE22C4DC0C0}" srcOrd="16" destOrd="0" presId="urn:microsoft.com/office/officeart/2005/8/layout/cycle6"/>
    <dgm:cxn modelId="{C96A4EF2-406E-A441-906E-EEBA02B0AFAA}" type="presParOf" srcId="{C638565C-D042-5948-A966-AF2351DBF9EF}" destId="{9E9ECDB9-078A-5F40-B9F7-BE7CC13B1B07}" srcOrd="17" destOrd="0" presId="urn:microsoft.com/office/officeart/2005/8/layout/cycle6"/>
    <dgm:cxn modelId="{17B3D367-86BE-A847-8FFC-ED1D103EB2A4}" type="presParOf" srcId="{C638565C-D042-5948-A966-AF2351DBF9EF}" destId="{9CFEC14F-BE11-624F-AA00-53BCA042B350}" srcOrd="18" destOrd="0" presId="urn:microsoft.com/office/officeart/2005/8/layout/cycle6"/>
    <dgm:cxn modelId="{8100356B-0D49-B14F-874E-EF9FB7258BD1}" type="presParOf" srcId="{C638565C-D042-5948-A966-AF2351DBF9EF}" destId="{A0B33E3B-40EB-D145-BA51-24760E0BA9A2}" srcOrd="19" destOrd="0" presId="urn:microsoft.com/office/officeart/2005/8/layout/cycle6"/>
    <dgm:cxn modelId="{7F3854FD-2CC2-2543-BC22-938918EA11B7}" type="presParOf" srcId="{C638565C-D042-5948-A966-AF2351DBF9EF}" destId="{FE4B5289-347D-884C-836A-B7526FCFEEF3}" srcOrd="20" destOrd="0" presId="urn:microsoft.com/office/officeart/2005/8/layout/cycle6"/>
    <dgm:cxn modelId="{3D0212D5-0407-FA4F-98E3-591E0BF88F7D}" type="presParOf" srcId="{C638565C-D042-5948-A966-AF2351DBF9EF}" destId="{47E3B999-77E8-E344-9530-B88D09DC8DB0}" srcOrd="21" destOrd="0" presId="urn:microsoft.com/office/officeart/2005/8/layout/cycle6"/>
    <dgm:cxn modelId="{5F7590EE-2ADF-A64B-A739-9AC1248536FE}" type="presParOf" srcId="{C638565C-D042-5948-A966-AF2351DBF9EF}" destId="{1222E90B-ABCA-F64A-AACF-2BFB7D4D58C9}" srcOrd="22" destOrd="0" presId="urn:microsoft.com/office/officeart/2005/8/layout/cycle6"/>
    <dgm:cxn modelId="{1AC7AE0A-9E89-D842-8B8D-1E7138F3547C}" type="presParOf" srcId="{C638565C-D042-5948-A966-AF2351DBF9EF}" destId="{48C3556F-C8A4-7E44-845C-553894D2B998}" srcOrd="23" destOrd="0" presId="urn:microsoft.com/office/officeart/2005/8/layout/cycle6"/>
  </dgm:cxnLst>
  <dgm:bg>
    <a:noFill/>
  </dgm:bg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6B0817-B139-47F5-BEDE-C99C98B977A3}" type="datetimeFigureOut">
              <a:rPr lang="en-US" smtClean="0"/>
              <a:pPr/>
              <a:t>2/1/2018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8C83BB-339A-4A3A-ADC7-4DE4D3BD1CC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96D41C-3024-B947-A5E4-38350AE1DF02}" type="datetimeFigureOut">
              <a:rPr lang="en-US" smtClean="0"/>
              <a:pPr/>
              <a:t>2/1/2018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F708AD-5C92-F143-AEB2-34F6CE9822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05602685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708AD-5C92-F143-AEB2-34F6CE98227C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3F0B7F75-3357-4132-8267-77D938C0CCA0}" type="datetime1">
              <a:rPr lang="en-US" smtClean="0"/>
              <a:pPr/>
              <a:t>2/1/2018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EAC Training Modules (OBE for Panel Evaluator)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E8552C-008E-4452-AFF0-909DB364FD33}" type="slidenum">
              <a:rPr lang="en-US"/>
              <a:pPr/>
              <a:t>6</a:t>
            </a:fld>
            <a:endParaRPr lang="en-US"/>
          </a:p>
        </p:txBody>
      </p:sp>
      <p:sp>
        <p:nvSpPr>
          <p:cNvPr id="73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ACF21673-19A2-486E-BFEC-9F67AEA397B1}" type="datetime1">
              <a:rPr lang="en-US" smtClean="0"/>
              <a:pPr/>
              <a:t>2/1/2018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271144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EAC Training Modules (OBE for Panel Evaluator)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2E28F9-AE03-452C-9B06-18FAB61B32B2}" type="slidenum">
              <a:rPr lang="en-US"/>
              <a:pPr/>
              <a:t>7</a:t>
            </a:fld>
            <a:endParaRPr lang="en-US"/>
          </a:p>
        </p:txBody>
      </p:sp>
      <p:sp>
        <p:nvSpPr>
          <p:cNvPr id="73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C937803-6F07-4710-95E5-C0F5C574485D}" type="datetime1">
              <a:rPr lang="en-US" smtClean="0"/>
              <a:pPr/>
              <a:t>2/1/2018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45765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E12D6A-3501-4704-A9CA-466428273207}" type="slidenum">
              <a:rPr lang="en-US" smtClean="0">
                <a:solidFill>
                  <a:prstClr val="black"/>
                </a:solidFill>
                <a:latin typeface="Times New Roman" pitchFamily="18" charset="0"/>
              </a:rPr>
              <a:pPr/>
              <a:t>8</a:t>
            </a:fld>
            <a:endParaRPr lang="en-US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895F1FD-2CBD-4859-973B-B854424BCECA}" type="datetime1">
              <a:rPr lang="en-US" smtClean="0"/>
              <a:pPr/>
              <a:t>2/1/2018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52941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80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880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896CE6B-2072-AB48-B21F-B0D2FB9460AC}" type="slidenum">
              <a:rPr lang="en-US" sz="1200">
                <a:solidFill>
                  <a:prstClr val="black"/>
                </a:solidFill>
                <a:cs typeface="Arial" charset="0"/>
              </a:rPr>
              <a:pPr eaLnBrk="1" hangingPunct="1"/>
              <a:t>28</a:t>
            </a:fld>
            <a:endParaRPr lang="en-US" sz="120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5938C53-C6D9-4983-8768-57AE2373BF84}" type="datetime1">
              <a:rPr lang="en-US" smtClean="0"/>
              <a:pPr/>
              <a:t>2/1/2018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556348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708AD-5C92-F143-AEB2-34F6CE98227C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EE84F336-8441-47BA-8DF5-19AB6A123DF4}" type="datetime1">
              <a:rPr lang="en-US" smtClean="0"/>
              <a:pPr/>
              <a:t>2/1/2018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52168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708AD-5C92-F143-AEB2-34F6CE98227C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0FBB87C6-B26E-4A6C-93EA-F0053FBB3BA4}" type="datetime1">
              <a:rPr lang="en-US" smtClean="0"/>
              <a:pPr/>
              <a:t>2/1/2018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52168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708AD-5C92-F143-AEB2-34F6CE98227C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57545A96-9463-409D-898B-73B7E2BA1BE8}" type="datetime1">
              <a:rPr lang="en-US" smtClean="0"/>
              <a:pPr/>
              <a:t>2/1/2018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52168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708AD-5C92-F143-AEB2-34F6CE98227C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FAABF5D0-44C3-4EA0-8BC1-2CF2FBF2849F}" type="datetime1">
              <a:rPr lang="en-US" smtClean="0"/>
              <a:pPr/>
              <a:t>2/1/2018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52168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38C10-4F0D-0C4A-BF68-9716385FA936}" type="datetimeFigureOut">
              <a:rPr lang="en-US" smtClean="0"/>
              <a:pPr/>
              <a:t>2/1/2018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B33EF-3BA6-854E-94DA-F349624AE5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73236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38C10-4F0D-0C4A-BF68-9716385FA936}" type="datetimeFigureOut">
              <a:rPr lang="en-US" smtClean="0"/>
              <a:pPr/>
              <a:t>2/1/2018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B33EF-3BA6-854E-94DA-F349624AE5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44266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38C10-4F0D-0C4A-BF68-9716385FA936}" type="datetimeFigureOut">
              <a:rPr lang="en-US" smtClean="0"/>
              <a:pPr/>
              <a:t>2/1/2018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B33EF-3BA6-854E-94DA-F349624AE5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755485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067A3-E0C4-5C4F-AE6B-B2DD08564C43}" type="datetime1">
              <a:rPr lang="en-MY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75D5D-EECD-8F47-BD52-337088FCAE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970457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51014-55B5-384F-8649-E80181F17C85}" type="datetime1">
              <a:rPr lang="en-MY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75D5D-EECD-8F47-BD52-337088FCAE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742306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05C81-C610-A540-8A73-1C8F967CF133}" type="datetime1">
              <a:rPr lang="en-MY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75D5D-EECD-8F47-BD52-337088FCAE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646511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747FD-7BC8-E448-B1DD-D360F0F8DEF2}" type="datetime1">
              <a:rPr lang="en-MY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75D5D-EECD-8F47-BD52-337088FCAE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586493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FF31E-6E69-4C45-B90C-7CF1A1933FA3}" type="datetime1">
              <a:rPr lang="en-MY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75D5D-EECD-8F47-BD52-337088FCAE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394879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8076A-89D0-A348-9EEE-819DD73CD0E1}" type="datetime1">
              <a:rPr lang="en-MY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75D5D-EECD-8F47-BD52-337088FCAE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635418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E7E84-70E9-5848-9BD4-575662DBB399}" type="datetime1">
              <a:rPr lang="en-MY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75D5D-EECD-8F47-BD52-337088FCAE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522187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960EA-7451-3A47-BB74-1184AE7DC1AA}" type="datetime1">
              <a:rPr lang="en-MY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75D5D-EECD-8F47-BD52-337088FCAE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88049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38C10-4F0D-0C4A-BF68-9716385FA936}" type="datetimeFigureOut">
              <a:rPr lang="en-US" smtClean="0"/>
              <a:pPr/>
              <a:t>2/1/2018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B33EF-3BA6-854E-94DA-F349624AE5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522944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D68EE-DCDC-1844-AF01-07DC2D3C37DD}" type="datetime1">
              <a:rPr lang="en-MY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75D5D-EECD-8F47-BD52-337088FCAE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844357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C3227-22E2-DF41-984B-B75D21C3F6AD}" type="datetime1">
              <a:rPr lang="en-MY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75D5D-EECD-8F47-BD52-337088FCAE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577428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7D10-216C-2649-A876-DB6865D53DA4}" type="datetime1">
              <a:rPr lang="en-MY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75D5D-EECD-8F47-BD52-337088FCAE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060900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5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1C3934-FD94-2A47-80A0-9E300B70D787}" type="datetime1">
              <a:rPr lang="en-MY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1/2/2018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55B988-D14A-445D-8551-1DECE464C43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701054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MY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A32ADC-72A5-DE43-9A5B-E19FC31E7470}" type="datetime1">
              <a:rPr lang="en-MY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1/2/2018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602C89-11C4-402C-8C97-4E45136E972B}" type="slidenum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36923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38C10-4F0D-0C4A-BF68-9716385FA936}" type="datetimeFigureOut">
              <a:rPr lang="en-US" smtClean="0"/>
              <a:pPr/>
              <a:t>2/1/2018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B33EF-3BA6-854E-94DA-F349624AE5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24693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38C10-4F0D-0C4A-BF68-9716385FA936}" type="datetimeFigureOut">
              <a:rPr lang="en-US" smtClean="0"/>
              <a:pPr/>
              <a:t>2/1/2018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B33EF-3BA6-854E-94DA-F349624AE5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00112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38C10-4F0D-0C4A-BF68-9716385FA936}" type="datetimeFigureOut">
              <a:rPr lang="en-US" smtClean="0"/>
              <a:pPr/>
              <a:t>2/1/2018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B33EF-3BA6-854E-94DA-F349624AE5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88358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38C10-4F0D-0C4A-BF68-9716385FA936}" type="datetimeFigureOut">
              <a:rPr lang="en-US" smtClean="0"/>
              <a:pPr/>
              <a:t>2/1/2018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B33EF-3BA6-854E-94DA-F349624AE5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30852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38C10-4F0D-0C4A-BF68-9716385FA936}" type="datetimeFigureOut">
              <a:rPr lang="en-US" smtClean="0"/>
              <a:pPr/>
              <a:t>2/1/2018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B33EF-3BA6-854E-94DA-F349624AE5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35185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38C10-4F0D-0C4A-BF68-9716385FA936}" type="datetimeFigureOut">
              <a:rPr lang="en-US" smtClean="0"/>
              <a:pPr/>
              <a:t>2/1/2018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B33EF-3BA6-854E-94DA-F349624AE5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59467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38C10-4F0D-0C4A-BF68-9716385FA936}" type="datetimeFigureOut">
              <a:rPr lang="en-US" smtClean="0"/>
              <a:pPr/>
              <a:t>2/1/2018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B33EF-3BA6-854E-94DA-F349624AE5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64790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C38C10-4F0D-0C4A-BF68-9716385FA936}" type="datetimeFigureOut">
              <a:rPr lang="en-US" smtClean="0"/>
              <a:pPr/>
              <a:t>2/1/2018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BB33EF-3BA6-854E-94DA-F349624AE5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33151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5474A4-A22F-BB4A-8BBA-F30229D42F4F}" type="datetime1">
              <a:rPr lang="en-MY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175D5D-EECD-8F47-BD52-337088FCAE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70157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www.kisho.co.jp/WorksAndProjects/Works/klia/klia58.JPG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file://localhost/http/::www.kisho.co.jp:WorksAndProjects:Works:klia:klia58.JPG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232250"/>
            <a:ext cx="6585746" cy="2770511"/>
          </a:xfrm>
          <a:solidFill>
            <a:srgbClr val="DCE6F2"/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Complex Problem</a:t>
            </a:r>
            <a:br>
              <a:rPr lang="en-US" dirty="0" smtClean="0"/>
            </a:br>
            <a:r>
              <a:rPr lang="en-US" dirty="0" smtClean="0"/>
              <a:t> </a:t>
            </a:r>
            <a:br>
              <a:rPr lang="en-US" dirty="0" smtClean="0"/>
            </a:br>
            <a:r>
              <a:rPr lang="en-US" sz="2200" b="1" dirty="0" err="1" smtClean="0"/>
              <a:t>Azlan</a:t>
            </a:r>
            <a:r>
              <a:rPr lang="en-US" sz="2200" b="1" dirty="0" smtClean="0"/>
              <a:t> Abdul Aziz</a:t>
            </a:r>
            <a:br>
              <a:rPr lang="en-US" sz="2200" b="1" dirty="0" smtClean="0"/>
            </a:br>
            <a:r>
              <a:rPr lang="en-US" sz="2200" b="1" dirty="0" smtClean="0"/>
              <a:t> </a:t>
            </a:r>
            <a:r>
              <a:rPr lang="en-US" sz="2200" b="1" dirty="0" err="1" smtClean="0"/>
              <a:t>Universiti</a:t>
            </a:r>
            <a:r>
              <a:rPr lang="en-US" sz="2200" b="1" dirty="0" smtClean="0"/>
              <a:t> Putra Malaysia</a:t>
            </a:r>
            <a:br>
              <a:rPr lang="en-US" sz="2200" b="1" dirty="0" smtClean="0"/>
            </a:br>
            <a:r>
              <a:rPr lang="en-US" sz="2200" b="1" dirty="0" smtClean="0"/>
              <a:t/>
            </a:r>
            <a:br>
              <a:rPr lang="en-US" sz="2200" b="1" dirty="0" smtClean="0"/>
            </a:br>
            <a:r>
              <a:rPr lang="en-US" sz="2200" b="1" dirty="0" smtClean="0"/>
              <a:t>(Academic Advisory Panel &amp; Former Director, EAD, BEM;</a:t>
            </a:r>
            <a:br>
              <a:rPr lang="en-US" sz="2200" b="1" dirty="0" smtClean="0"/>
            </a:br>
            <a:r>
              <a:rPr lang="en-US" sz="2200" b="1" dirty="0" smtClean="0"/>
              <a:t> IEA WA Mentor for PEC)</a:t>
            </a:r>
            <a:br>
              <a:rPr lang="en-US" sz="2200" b="1" dirty="0" smtClean="0"/>
            </a:br>
            <a:endParaRPr lang="en-US" sz="2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014533"/>
            <a:ext cx="6585746" cy="1752600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endParaRPr lang="en-US" sz="1400" dirty="0" smtClean="0">
              <a:solidFill>
                <a:schemeClr val="tx1"/>
              </a:solidFill>
            </a:endParaRPr>
          </a:p>
          <a:p>
            <a:r>
              <a:rPr lang="en-US" sz="2000" dirty="0" smtClean="0">
                <a:solidFill>
                  <a:schemeClr val="tx1"/>
                </a:solidFill>
              </a:rPr>
              <a:t>2-Day Workshop on OBE System, </a:t>
            </a:r>
            <a:r>
              <a:rPr lang="en-US" sz="2000" dirty="0" smtClean="0">
                <a:solidFill>
                  <a:schemeClr val="tx1"/>
                </a:solidFill>
              </a:rPr>
              <a:t>2018</a:t>
            </a:r>
            <a:endParaRPr lang="en-US" sz="2000" dirty="0" smtClean="0">
              <a:solidFill>
                <a:schemeClr val="tx1"/>
              </a:solidFill>
            </a:endParaRPr>
          </a:p>
          <a:p>
            <a:r>
              <a:rPr lang="en-US" sz="2000" dirty="0" smtClean="0">
                <a:solidFill>
                  <a:schemeClr val="tx1"/>
                </a:solidFill>
              </a:rPr>
              <a:t>Pakistan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4" name="Picture 6" descr="D:\User\Downloads\MJIIT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0"/>
            <a:ext cx="5219700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263525"/>
            <a:ext cx="1277938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313" y="174625"/>
            <a:ext cx="1389062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5746" y="1232250"/>
            <a:ext cx="2558253" cy="562575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0" y="5704258"/>
            <a:ext cx="6585746" cy="115374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31218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Knowledge Profile</a:t>
            </a:r>
          </a:p>
        </p:txBody>
      </p:sp>
      <p:sp>
        <p:nvSpPr>
          <p:cNvPr id="5" name="Rectangle 4"/>
          <p:cNvSpPr/>
          <p:nvPr/>
        </p:nvSpPr>
        <p:spPr>
          <a:xfrm>
            <a:off x="2828925" y="1760538"/>
            <a:ext cx="3294063" cy="4049712"/>
          </a:xfrm>
          <a:prstGeom prst="rect">
            <a:avLst/>
          </a:prstGeom>
          <a:ln w="762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prstClr val="black"/>
                </a:solidFill>
                <a:latin typeface="Calibri"/>
              </a:rPr>
              <a:t>4 YEARS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214313"/>
            <a:ext cx="1722438" cy="120332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MY" b="1" dirty="0">
                <a:solidFill>
                  <a:srgbClr val="000000"/>
                </a:solidFill>
                <a:latin typeface="Calibri"/>
              </a:rPr>
              <a:t>WK1</a:t>
            </a:r>
          </a:p>
          <a:p>
            <a:pPr>
              <a:defRPr/>
            </a:pPr>
            <a:r>
              <a:rPr lang="en-MY" b="1" dirty="0">
                <a:solidFill>
                  <a:srgbClr val="000000"/>
                </a:solidFill>
                <a:latin typeface="Calibri"/>
              </a:rPr>
              <a:t>natural sciences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1541463"/>
            <a:ext cx="1722438" cy="229552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MY" b="1" dirty="0">
                <a:solidFill>
                  <a:prstClr val="black"/>
                </a:solidFill>
                <a:latin typeface="Calibri"/>
              </a:rPr>
              <a:t>WK2</a:t>
            </a:r>
          </a:p>
          <a:p>
            <a:pPr algn="ctr">
              <a:defRPr/>
            </a:pPr>
            <a:r>
              <a:rPr lang="en-MY" b="1" dirty="0">
                <a:solidFill>
                  <a:prstClr val="black"/>
                </a:solidFill>
                <a:latin typeface="Calibri"/>
              </a:rPr>
              <a:t>mathematics, numerical analysis, statistics, computer and information science 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" y="3937000"/>
            <a:ext cx="1722438" cy="128428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MY" b="1" dirty="0">
                <a:solidFill>
                  <a:srgbClr val="000000"/>
                </a:solidFill>
                <a:latin typeface="Calibri"/>
              </a:rPr>
              <a:t>WK3</a:t>
            </a:r>
          </a:p>
          <a:p>
            <a:pPr algn="ctr">
              <a:defRPr/>
            </a:pPr>
            <a:r>
              <a:rPr lang="en-MY" b="1" dirty="0">
                <a:solidFill>
                  <a:srgbClr val="000000"/>
                </a:solidFill>
                <a:latin typeface="Calibri"/>
              </a:rPr>
              <a:t>engineering fundamentals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7200" y="5319713"/>
            <a:ext cx="1722438" cy="126365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MY" b="1" dirty="0">
                <a:solidFill>
                  <a:srgbClr val="000000"/>
                </a:solidFill>
                <a:latin typeface="Calibri"/>
              </a:rPr>
              <a:t>WK4</a:t>
            </a:r>
          </a:p>
          <a:p>
            <a:pPr algn="ctr">
              <a:defRPr/>
            </a:pPr>
            <a:r>
              <a:rPr lang="en-MY" b="1" dirty="0">
                <a:solidFill>
                  <a:srgbClr val="000000"/>
                </a:solidFill>
                <a:latin typeface="Calibri"/>
              </a:rPr>
              <a:t>engineering specialist knowledge </a:t>
            </a:r>
            <a:endParaRPr lang="en-US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34200" y="214313"/>
            <a:ext cx="1722438" cy="154622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MY" b="1" dirty="0">
                <a:solidFill>
                  <a:srgbClr val="000000"/>
                </a:solidFill>
                <a:latin typeface="Calibri"/>
              </a:rPr>
              <a:t>WK5</a:t>
            </a:r>
          </a:p>
          <a:p>
            <a:pPr algn="ctr">
              <a:defRPr/>
            </a:pPr>
            <a:r>
              <a:rPr lang="en-MY" b="1" dirty="0">
                <a:solidFill>
                  <a:srgbClr val="000000"/>
                </a:solidFill>
                <a:latin typeface="Calibri"/>
              </a:rPr>
              <a:t>engineering design </a:t>
            </a:r>
            <a:endParaRPr lang="en-US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934200" y="1906588"/>
            <a:ext cx="1722438" cy="154622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MY" b="1" dirty="0">
                <a:solidFill>
                  <a:srgbClr val="000000"/>
                </a:solidFill>
                <a:latin typeface="Calibri"/>
              </a:rPr>
              <a:t>WK6</a:t>
            </a:r>
          </a:p>
          <a:p>
            <a:pPr algn="ctr">
              <a:defRPr/>
            </a:pPr>
            <a:r>
              <a:rPr lang="en-MY" b="1" dirty="0">
                <a:solidFill>
                  <a:srgbClr val="000000"/>
                </a:solidFill>
                <a:latin typeface="Calibri"/>
              </a:rPr>
              <a:t>engineering practice </a:t>
            </a:r>
            <a:endParaRPr lang="en-US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934200" y="3571875"/>
            <a:ext cx="1722438" cy="154622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MY" b="1" dirty="0">
                <a:solidFill>
                  <a:srgbClr val="000000"/>
                </a:solidFill>
                <a:latin typeface="Calibri"/>
              </a:rPr>
              <a:t>WK7</a:t>
            </a:r>
          </a:p>
          <a:p>
            <a:pPr algn="ctr">
              <a:defRPr/>
            </a:pPr>
            <a:r>
              <a:rPr lang="en-MY" b="1" dirty="0">
                <a:solidFill>
                  <a:srgbClr val="000000"/>
                </a:solidFill>
                <a:latin typeface="Calibri"/>
              </a:rPr>
              <a:t>engineering in society </a:t>
            </a:r>
            <a:endParaRPr lang="en-US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64363" y="5221288"/>
            <a:ext cx="1722437" cy="154622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MY" b="1" dirty="0">
                <a:solidFill>
                  <a:srgbClr val="000000"/>
                </a:solidFill>
                <a:latin typeface="Calibri"/>
              </a:rPr>
              <a:t>WK8</a:t>
            </a:r>
          </a:p>
          <a:p>
            <a:pPr algn="ctr">
              <a:defRPr/>
            </a:pPr>
            <a:r>
              <a:rPr lang="en-MY" b="1" dirty="0">
                <a:solidFill>
                  <a:srgbClr val="000000"/>
                </a:solidFill>
                <a:latin typeface="Calibri"/>
              </a:rPr>
              <a:t>research literature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75D5D-EECD-8F47-BD52-337088FCAE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0614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2664E-6 -4.16493E-6 L 0.26415 0.243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99" y="121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517 -0.00162 L 0.26433 0.06996 " pathEditMode="relative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517 0.00162 L 0.2645 -0.06811 " pathEditMode="relative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517 -0.00417 L 0.26467 -0.1473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75" y="-71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483 -0.00278 L -0.29021 0.246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8" y="124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465 -0.00023 L -0.29021 0.07158 " pathEditMode="relative" ptsTypes="AA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465 0.00092 L -0.29021 -0.03406 " pathEditMode="relative" ptsTypes="AA"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78 -0.01019 L -0.29351 -0.15358 " pathEditMode="relative" ptsTypes="AA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07950" y="1704975"/>
          <a:ext cx="8856663" cy="524208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27463"/>
                <a:gridCol w="1129200"/>
              </a:tblGrid>
              <a:tr h="578985">
                <a:tc>
                  <a:txBody>
                    <a:bodyPr/>
                    <a:lstStyle/>
                    <a:p>
                      <a:r>
                        <a:rPr lang="en-MY" sz="3200" u="none" strike="noStrike" kern="1200" baseline="0" dirty="0" smtClean="0"/>
                        <a:t>Theory-based natural </a:t>
                      </a:r>
                      <a:r>
                        <a:rPr lang="en-MY" sz="3200" b="1" u="none" strike="noStrike" kern="1200" baseline="0" dirty="0" smtClean="0">
                          <a:solidFill>
                            <a:srgbClr val="FF0000"/>
                          </a:solidFill>
                        </a:rPr>
                        <a:t>sciences</a:t>
                      </a:r>
                      <a:endParaRPr lang="en-MY" sz="32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35" marR="91435" marT="45661" marB="4566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MY" sz="3200" b="0" dirty="0" smtClean="0">
                          <a:solidFill>
                            <a:schemeClr val="tx1"/>
                          </a:solidFill>
                        </a:rPr>
                        <a:t>WK1</a:t>
                      </a:r>
                      <a:endParaRPr lang="en-MY" sz="3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661" marB="4566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41977">
                <a:tc>
                  <a:txBody>
                    <a:bodyPr/>
                    <a:lstStyle/>
                    <a:p>
                      <a:r>
                        <a:rPr lang="en-MY" sz="3200" u="none" strike="noStrike" kern="1200" baseline="0" dirty="0" smtClean="0"/>
                        <a:t>Conceptually-based </a:t>
                      </a:r>
                      <a:r>
                        <a:rPr lang="en-MY" sz="3200" b="1" u="none" strike="noStrike" kern="1200" baseline="0" dirty="0" smtClean="0">
                          <a:solidFill>
                            <a:srgbClr val="FF0000"/>
                          </a:solidFill>
                        </a:rPr>
                        <a:t>mathematics, numerical analysis, statistics </a:t>
                      </a:r>
                      <a:r>
                        <a:rPr lang="en-MY" sz="3200" b="0" u="none" strike="noStrike" kern="1200" baseline="0" dirty="0" smtClean="0">
                          <a:solidFill>
                            <a:srgbClr val="000000"/>
                          </a:solidFill>
                        </a:rPr>
                        <a:t>and formal aspects of </a:t>
                      </a:r>
                      <a:r>
                        <a:rPr lang="en-MY" sz="3200" b="1" u="none" strike="noStrike" kern="1200" baseline="0" dirty="0" smtClean="0">
                          <a:solidFill>
                            <a:srgbClr val="FF0000"/>
                          </a:solidFill>
                        </a:rPr>
                        <a:t>computer and information science </a:t>
                      </a:r>
                      <a:r>
                        <a:rPr lang="en-MY" sz="3200" b="0" u="none" strike="noStrike" kern="1200" baseline="0" dirty="0" smtClean="0">
                          <a:solidFill>
                            <a:srgbClr val="000000"/>
                          </a:solidFill>
                        </a:rPr>
                        <a:t>to support analysis and modelling</a:t>
                      </a:r>
                      <a:endParaRPr lang="en-MY" sz="3200" b="0" dirty="0">
                        <a:solidFill>
                          <a:srgbClr val="000000"/>
                        </a:solidFill>
                      </a:endParaRPr>
                    </a:p>
                  </a:txBody>
                  <a:tcPr marL="91435" marR="91435" marT="45661" marB="4566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MY" sz="3200" b="0" dirty="0" smtClean="0">
                          <a:solidFill>
                            <a:schemeClr val="tx1"/>
                          </a:solidFill>
                        </a:rPr>
                        <a:t>WK2</a:t>
                      </a:r>
                      <a:endParaRPr lang="en-MY" sz="3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661" marB="4566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8985">
                <a:tc>
                  <a:txBody>
                    <a:bodyPr/>
                    <a:lstStyle/>
                    <a:p>
                      <a:r>
                        <a:rPr lang="en-MY" sz="3200" u="none" strike="noStrike" kern="1200" baseline="0" dirty="0" smtClean="0"/>
                        <a:t>Theory-based </a:t>
                      </a:r>
                      <a:r>
                        <a:rPr lang="en-MY" sz="3200" b="1" u="none" strike="noStrike" kern="1200" baseline="0" dirty="0" smtClean="0">
                          <a:solidFill>
                            <a:srgbClr val="FF0000"/>
                          </a:solidFill>
                        </a:rPr>
                        <a:t>engineering</a:t>
                      </a:r>
                      <a:r>
                        <a:rPr lang="en-MY" sz="3200" u="none" strike="noStrike" kern="1200" baseline="0" dirty="0" smtClean="0"/>
                        <a:t> </a:t>
                      </a:r>
                      <a:r>
                        <a:rPr lang="en-MY" sz="3200" b="1" u="none" strike="noStrike" kern="1200" baseline="0" dirty="0" smtClean="0">
                          <a:solidFill>
                            <a:srgbClr val="FF0000"/>
                          </a:solidFill>
                        </a:rPr>
                        <a:t>fundamentals</a:t>
                      </a:r>
                      <a:endParaRPr lang="en-MY" sz="32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35" marR="91435" marT="45661" marB="4566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MY" sz="3200" b="0" dirty="0" smtClean="0">
                          <a:solidFill>
                            <a:schemeClr val="tx1"/>
                          </a:solidFill>
                        </a:rPr>
                        <a:t>WK3</a:t>
                      </a:r>
                      <a:endParaRPr lang="en-MY" sz="3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661" marB="4566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419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3200" u="none" strike="noStrike" kern="1200" baseline="0" dirty="0" smtClean="0"/>
                        <a:t>Engineering </a:t>
                      </a:r>
                      <a:r>
                        <a:rPr lang="en-MY" sz="3200" b="1" u="none" strike="noStrike" kern="1200" baseline="0" dirty="0" smtClean="0">
                          <a:solidFill>
                            <a:srgbClr val="FF0000"/>
                          </a:solidFill>
                        </a:rPr>
                        <a:t>specialist</a:t>
                      </a:r>
                      <a:r>
                        <a:rPr lang="en-MY" sz="3200" u="none" strike="noStrike" kern="1200" baseline="0" dirty="0" smtClean="0"/>
                        <a:t> knowledge that provides </a:t>
                      </a:r>
                      <a:r>
                        <a:rPr lang="en-MY" sz="3200" b="1" u="none" strike="noStrike" kern="1200" baseline="0" dirty="0" smtClean="0">
                          <a:solidFill>
                            <a:srgbClr val="FF0000"/>
                          </a:solidFill>
                        </a:rPr>
                        <a:t>theoretical frameworks and bodies </a:t>
                      </a:r>
                      <a:r>
                        <a:rPr lang="en-MY" sz="3200" u="none" strike="noStrike" kern="1200" baseline="0" dirty="0" smtClean="0"/>
                        <a:t>of knowledge for the practice areas; much is forefront</a:t>
                      </a:r>
                      <a:endParaRPr lang="en-MY" sz="3200" dirty="0">
                        <a:solidFill>
                          <a:srgbClr val="800000"/>
                        </a:solidFill>
                      </a:endParaRPr>
                    </a:p>
                  </a:txBody>
                  <a:tcPr marL="91435" marR="91435" marT="45661" marB="4566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3200" b="0" dirty="0" smtClean="0">
                          <a:solidFill>
                            <a:schemeClr val="tx1"/>
                          </a:solidFill>
                        </a:rPr>
                        <a:t>WK4</a:t>
                      </a:r>
                      <a:endParaRPr lang="en-MY" sz="3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661" marB="4566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55650" y="981075"/>
            <a:ext cx="6773863" cy="647700"/>
          </a:xfrm>
        </p:spPr>
        <p:txBody>
          <a:bodyPr>
            <a:normAutofit fontScale="90000"/>
          </a:bodyPr>
          <a:lstStyle/>
          <a:p>
            <a:pPr algn="r">
              <a:defRPr/>
            </a:pPr>
            <a:r>
              <a:rPr lang="en-US" sz="4000" dirty="0">
                <a:latin typeface="Calibri" charset="0"/>
              </a:rPr>
              <a:t>Knowledge Profile </a:t>
            </a:r>
            <a:r>
              <a:rPr lang="en-US" sz="4000" i="1" dirty="0">
                <a:solidFill>
                  <a:srgbClr val="FF0000"/>
                </a:solidFill>
                <a:latin typeface="Calibri" charset="0"/>
              </a:rPr>
              <a:t>(Curriculum)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75D5D-EECD-8F47-BD52-337088FCAE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 descr="D:\User\Downloads\MJIIT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0"/>
            <a:ext cx="5219700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263525"/>
            <a:ext cx="1277938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313" y="174625"/>
            <a:ext cx="1389062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75706796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itle 1"/>
          <p:cNvSpPr>
            <a:spLocks noGrp="1"/>
          </p:cNvSpPr>
          <p:nvPr>
            <p:ph type="title"/>
          </p:nvPr>
        </p:nvSpPr>
        <p:spPr>
          <a:xfrm>
            <a:off x="457200" y="-242888"/>
            <a:ext cx="8229600" cy="1143001"/>
          </a:xfrm>
        </p:spPr>
        <p:txBody>
          <a:bodyPr/>
          <a:lstStyle/>
          <a:p>
            <a:r>
              <a:rPr lang="en-US">
                <a:latin typeface="Calibri" charset="0"/>
              </a:rPr>
              <a:t>Knowledge Profile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641350"/>
          <a:ext cx="9144000" cy="618839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78165"/>
                <a:gridCol w="1165835"/>
              </a:tblGrid>
              <a:tr h="105936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3200" u="none" strike="noStrike" kern="1200" baseline="0" dirty="0" smtClean="0"/>
                        <a:t>Knowledge that supports Engineering </a:t>
                      </a:r>
                      <a:r>
                        <a:rPr lang="en-MY" sz="3200" b="1" u="none" strike="noStrike" kern="1200" baseline="0" dirty="0" smtClean="0">
                          <a:solidFill>
                            <a:srgbClr val="FF0000"/>
                          </a:solidFill>
                        </a:rPr>
                        <a:t>design </a:t>
                      </a:r>
                      <a:r>
                        <a:rPr lang="en-MY" sz="3200" b="0" u="none" strike="noStrike" kern="1200" baseline="0" dirty="0" smtClean="0">
                          <a:solidFill>
                            <a:srgbClr val="000000"/>
                          </a:solidFill>
                        </a:rPr>
                        <a:t>in the practice areas</a:t>
                      </a:r>
                      <a:endParaRPr lang="en-MY" sz="3200" b="0" dirty="0" smtClean="0">
                        <a:solidFill>
                          <a:srgbClr val="000000"/>
                        </a:solidFill>
                      </a:endParaRPr>
                    </a:p>
                  </a:txBody>
                  <a:tcPr marL="91435" marR="91435" marT="42029" marB="42029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3200" b="0" dirty="0" smtClean="0">
                          <a:solidFill>
                            <a:schemeClr val="tx1"/>
                          </a:solidFill>
                        </a:rPr>
                        <a:t>WK5</a:t>
                      </a:r>
                    </a:p>
                  </a:txBody>
                  <a:tcPr marL="91435" marR="91435" marT="42029" marB="42029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9365">
                <a:tc>
                  <a:txBody>
                    <a:bodyPr/>
                    <a:lstStyle/>
                    <a:p>
                      <a:r>
                        <a:rPr lang="en-MY" sz="3200" u="none" strike="noStrike" kern="1200" baseline="0" dirty="0" smtClean="0"/>
                        <a:t>Knowledge of Engineering </a:t>
                      </a:r>
                      <a:r>
                        <a:rPr lang="en-MY" sz="3200" b="1" u="none" strike="noStrike" kern="1200" baseline="0" dirty="0" smtClean="0">
                          <a:solidFill>
                            <a:srgbClr val="FF0000"/>
                          </a:solidFill>
                        </a:rPr>
                        <a:t>practice</a:t>
                      </a:r>
                      <a:r>
                        <a:rPr lang="en-MY" sz="3200" u="none" strike="noStrike" kern="1200" baseline="0" dirty="0" smtClean="0"/>
                        <a:t> (technology) in the practice areas</a:t>
                      </a:r>
                      <a:endParaRPr lang="en-MY" sz="3200" dirty="0" smtClean="0">
                        <a:solidFill>
                          <a:srgbClr val="800000"/>
                        </a:solidFill>
                      </a:endParaRPr>
                    </a:p>
                  </a:txBody>
                  <a:tcPr marL="91435" marR="91435" marT="42029" marB="42029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MY" sz="3200" b="0" dirty="0" smtClean="0">
                          <a:solidFill>
                            <a:schemeClr val="tx1"/>
                          </a:solidFill>
                        </a:rPr>
                        <a:t>WK6</a:t>
                      </a:r>
                    </a:p>
                  </a:txBody>
                  <a:tcPr marL="91435" marR="91435" marT="42029" marB="42029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9980">
                <a:tc>
                  <a:txBody>
                    <a:bodyPr/>
                    <a:lstStyle/>
                    <a:p>
                      <a:r>
                        <a:rPr lang="en-MY" sz="3200" u="none" strike="noStrike" kern="1200" baseline="0" dirty="0" smtClean="0"/>
                        <a:t>Comprehension of the role of </a:t>
                      </a:r>
                      <a:r>
                        <a:rPr lang="en-MY" sz="3200" b="1" u="none" strike="noStrike" kern="1200" baseline="0" dirty="0" smtClean="0">
                          <a:solidFill>
                            <a:srgbClr val="FF0000"/>
                          </a:solidFill>
                        </a:rPr>
                        <a:t>Engineering in society </a:t>
                      </a:r>
                      <a:r>
                        <a:rPr lang="en-MY" sz="3200" b="0" u="none" strike="noStrike" kern="1200" baseline="0" dirty="0" smtClean="0">
                          <a:solidFill>
                            <a:schemeClr val="tx1"/>
                          </a:solidFill>
                        </a:rPr>
                        <a:t>and identified issues in engineering practice</a:t>
                      </a:r>
                      <a:r>
                        <a:rPr lang="en-MY" sz="3200" b="1" u="none" strike="noStrike" kern="1200" baseline="0" dirty="0" smtClean="0">
                          <a:solidFill>
                            <a:srgbClr val="FF0000"/>
                          </a:solidFill>
                        </a:rPr>
                        <a:t>: ethics </a:t>
                      </a:r>
                      <a:r>
                        <a:rPr lang="en-MY" sz="3200" b="0" u="none" strike="noStrike" kern="1200" baseline="0" dirty="0" smtClean="0">
                          <a:solidFill>
                            <a:srgbClr val="000000"/>
                          </a:solidFill>
                        </a:rPr>
                        <a:t>and professional</a:t>
                      </a:r>
                      <a:r>
                        <a:rPr lang="en-MY" sz="3200" b="1" u="none" strike="noStrike" kern="1200" baseline="0" dirty="0" smtClean="0">
                          <a:solidFill>
                            <a:srgbClr val="FF0000"/>
                          </a:solidFill>
                        </a:rPr>
                        <a:t> responsibility </a:t>
                      </a:r>
                      <a:r>
                        <a:rPr lang="en-MY" sz="3200" b="0" u="none" strike="noStrike" kern="1200" baseline="0" dirty="0" smtClean="0">
                          <a:solidFill>
                            <a:srgbClr val="000000"/>
                          </a:solidFill>
                        </a:rPr>
                        <a:t>of an engineer to public </a:t>
                      </a:r>
                      <a:r>
                        <a:rPr lang="en-MY" sz="3200" b="1" u="none" strike="noStrike" kern="1200" baseline="0" dirty="0" smtClean="0">
                          <a:solidFill>
                            <a:srgbClr val="FF0000"/>
                          </a:solidFill>
                        </a:rPr>
                        <a:t>safety; </a:t>
                      </a:r>
                      <a:r>
                        <a:rPr lang="en-MY" sz="3200" b="0" u="none" strike="noStrike" kern="1200" baseline="0" dirty="0" smtClean="0">
                          <a:solidFill>
                            <a:srgbClr val="000000"/>
                          </a:solidFill>
                        </a:rPr>
                        <a:t>the impact of engineering activity</a:t>
                      </a:r>
                      <a:r>
                        <a:rPr lang="en-MY" sz="3200" b="1" u="none" strike="noStrike" kern="1200" baseline="0" dirty="0" smtClean="0">
                          <a:solidFill>
                            <a:srgbClr val="FF0000"/>
                          </a:solidFill>
                        </a:rPr>
                        <a:t>: economic, social, cultural, environmental and sustainability</a:t>
                      </a:r>
                      <a:endParaRPr lang="en-MY" sz="32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35" marR="91435" marT="42029" marB="42029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MY" sz="3200" b="0" dirty="0" smtClean="0">
                          <a:solidFill>
                            <a:schemeClr val="tx1"/>
                          </a:solidFill>
                        </a:rPr>
                        <a:t>WK7</a:t>
                      </a:r>
                      <a:endParaRPr lang="en-MY" sz="3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2029" marB="42029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9365">
                <a:tc>
                  <a:txBody>
                    <a:bodyPr/>
                    <a:lstStyle/>
                    <a:p>
                      <a:r>
                        <a:rPr lang="en-MY" sz="3200" b="1" u="none" strike="noStrike" kern="1200" baseline="0" dirty="0" smtClean="0">
                          <a:solidFill>
                            <a:srgbClr val="FF0000"/>
                          </a:solidFill>
                        </a:rPr>
                        <a:t>Engagement with selected knowledge in the Research</a:t>
                      </a:r>
                      <a:r>
                        <a:rPr lang="en-MY" sz="3200" u="none" strike="noStrike" kern="1200" baseline="0" dirty="0" smtClean="0"/>
                        <a:t> literature</a:t>
                      </a:r>
                      <a:endParaRPr lang="en-MY" sz="3200" dirty="0">
                        <a:solidFill>
                          <a:srgbClr val="800000"/>
                        </a:solidFill>
                      </a:endParaRPr>
                    </a:p>
                  </a:txBody>
                  <a:tcPr marL="91435" marR="91435" marT="42029" marB="42029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MY" sz="3200" b="0" dirty="0" smtClean="0">
                          <a:solidFill>
                            <a:schemeClr val="tx1"/>
                          </a:solidFill>
                        </a:rPr>
                        <a:t>WK8</a:t>
                      </a:r>
                      <a:endParaRPr lang="en-MY" sz="32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2029" marB="42029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75D5D-EECD-8F47-BD52-337088FCAE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00761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61800"/>
            <a:ext cx="8229600" cy="1143000"/>
          </a:xfrm>
        </p:spPr>
        <p:txBody>
          <a:bodyPr/>
          <a:lstStyle/>
          <a:p>
            <a:r>
              <a:rPr lang="en-US" dirty="0" err="1" smtClean="0"/>
              <a:t>Programme</a:t>
            </a:r>
            <a:r>
              <a:rPr lang="en-US" dirty="0" smtClean="0"/>
              <a:t> Outcome (WA)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75D5D-EECD-8F47-BD52-337088FCAE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6" descr="D:\User\Downloads\MJIIT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0"/>
            <a:ext cx="5219700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263525"/>
            <a:ext cx="1277938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313" y="174625"/>
            <a:ext cx="1389062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4287" y="2480730"/>
            <a:ext cx="5836359" cy="437726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4121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/>
          <p:cNvSpPr>
            <a:spLocks noGrp="1"/>
          </p:cNvSpPr>
          <p:nvPr>
            <p:ph type="title"/>
          </p:nvPr>
        </p:nvSpPr>
        <p:spPr>
          <a:xfrm>
            <a:off x="250825" y="174625"/>
            <a:ext cx="8713788" cy="733425"/>
          </a:xfrm>
        </p:spPr>
        <p:txBody>
          <a:bodyPr>
            <a:normAutofit fontScale="90000"/>
          </a:bodyPr>
          <a:lstStyle/>
          <a:p>
            <a:r>
              <a:rPr lang="en-US" sz="3600" b="1">
                <a:solidFill>
                  <a:srgbClr val="0000FF"/>
                </a:solidFill>
                <a:latin typeface="Calibri" charset="0"/>
              </a:rPr>
              <a:t>Washington Accord Graduate Attributes</a:t>
            </a:r>
            <a:br>
              <a:rPr lang="en-US" sz="3600" b="1">
                <a:solidFill>
                  <a:srgbClr val="0000FF"/>
                </a:solidFill>
                <a:latin typeface="Calibri" charset="0"/>
              </a:rPr>
            </a:br>
            <a:r>
              <a:rPr lang="en-US" sz="3600" b="1">
                <a:solidFill>
                  <a:srgbClr val="0000FF"/>
                </a:solidFill>
                <a:latin typeface="Calibri" charset="0"/>
              </a:rPr>
              <a:t> PROGRAMME OUTCOMES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07504" y="1354696"/>
          <a:ext cx="8928992" cy="5242656"/>
        </p:xfrm>
        <a:graphic>
          <a:graphicData uri="http://schemas.openxmlformats.org/drawingml/2006/table">
            <a:tbl>
              <a:tblPr/>
              <a:tblGrid>
                <a:gridCol w="864096"/>
                <a:gridCol w="2484141"/>
                <a:gridCol w="5580755"/>
              </a:tblGrid>
              <a:tr h="335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0"/>
                          <a:cs typeface="Arial" charset="0"/>
                        </a:rPr>
                        <a:t>WA1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Arial" charset="0"/>
                      </a:endParaRPr>
                    </a:p>
                  </a:txBody>
                  <a:tcPr marL="91438" marR="91438" marT="45724" marB="45724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0"/>
                          <a:cs typeface="Arial" charset="0"/>
                        </a:rPr>
                        <a:t>Engineering Knowledge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Arial" charset="0"/>
                      </a:endParaRPr>
                    </a:p>
                  </a:txBody>
                  <a:tcPr marL="91438" marR="91438" marT="45724" marB="45724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0"/>
                          <a:cs typeface="Arial" charset="0"/>
                        </a:rPr>
                        <a:t>Breadth &amp; depth of knowledge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Arial" charset="0"/>
                      </a:endParaRPr>
                    </a:p>
                  </a:txBody>
                  <a:tcPr marL="91438" marR="91438" marT="45724" marB="45724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35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0"/>
                          <a:cs typeface="Arial" charset="0"/>
                        </a:rPr>
                        <a:t>WA2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Arial" charset="0"/>
                      </a:endParaRPr>
                    </a:p>
                  </a:txBody>
                  <a:tcPr marL="91438" marR="91438" marT="45724" marB="45724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0"/>
                          <a:cs typeface="Arial" charset="0"/>
                        </a:rPr>
                        <a:t>Problem Analysis </a:t>
                      </a:r>
                    </a:p>
                  </a:txBody>
                  <a:tcPr marL="91438" marR="91438" marT="45724" marB="45724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0"/>
                          <a:cs typeface="Arial" charset="0"/>
                        </a:rPr>
                        <a:t>Complexity of analysis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Arial" charset="0"/>
                      </a:endParaRPr>
                    </a:p>
                  </a:txBody>
                  <a:tcPr marL="91438" marR="91438" marT="45724" marB="45724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8229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MY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WA3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Arial" charset="0"/>
                      </a:endParaRPr>
                    </a:p>
                  </a:txBody>
                  <a:tcPr marL="91438" marR="91438" marT="45724" marB="45724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MY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Design/Development of Solutions 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Arial" charset="0"/>
                      </a:endParaRPr>
                    </a:p>
                  </a:txBody>
                  <a:tcPr marL="91438" marR="91438" marT="45724" marB="45724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0"/>
                          <a:cs typeface="Arial" charset="0"/>
                        </a:rPr>
                        <a:t>Breadth &amp; uniqueness of engineering problems i.e. the extent to which problems are original and to which solutions have previously been identified and coded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Arial" charset="0"/>
                      </a:endParaRPr>
                    </a:p>
                  </a:txBody>
                  <a:tcPr marL="91438" marR="91438" marT="45724" marB="45724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35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MY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WA4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Arial" charset="0"/>
                      </a:endParaRPr>
                    </a:p>
                  </a:txBody>
                  <a:tcPr marL="91438" marR="91438" marT="45724" marB="45724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Investigation 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Arial" charset="0"/>
                      </a:endParaRPr>
                    </a:p>
                  </a:txBody>
                  <a:tcPr marL="91438" marR="91438" marT="45724" marB="45724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0"/>
                          <a:cs typeface="Arial" charset="0"/>
                        </a:rPr>
                        <a:t>Breadth &amp; depth of investigation and experimentation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Arial" charset="0"/>
                      </a:endParaRPr>
                    </a:p>
                  </a:txBody>
                  <a:tcPr marL="91438" marR="91438" marT="45724" marB="45724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35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MY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WA5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Arial" charset="0"/>
                      </a:endParaRPr>
                    </a:p>
                  </a:txBody>
                  <a:tcPr marL="91438" marR="91438" marT="45724" marB="45724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Modern Tool Usage 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Arial" charset="0"/>
                      </a:endParaRPr>
                    </a:p>
                  </a:txBody>
                  <a:tcPr marL="91438" marR="91438" marT="45724" marB="45724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0"/>
                          <a:cs typeface="Arial" charset="0"/>
                        </a:rPr>
                        <a:t>Level of understanding of the appropriateness of the tool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Arial" charset="0"/>
                      </a:endParaRPr>
                    </a:p>
                  </a:txBody>
                  <a:tcPr marL="91438" marR="91438" marT="45724" marB="45724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35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MY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WA6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Arial" charset="0"/>
                      </a:endParaRPr>
                    </a:p>
                  </a:txBody>
                  <a:tcPr marL="91438" marR="91438" marT="45724" marB="45724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MY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The Engineer and Society 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Arial" charset="0"/>
                      </a:endParaRPr>
                    </a:p>
                  </a:txBody>
                  <a:tcPr marL="91438" marR="91438" marT="45724" marB="45724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0"/>
                          <a:cs typeface="Arial" charset="0"/>
                        </a:rPr>
                        <a:t>Level of knowledge and responsibility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Arial" charset="0"/>
                      </a:endParaRPr>
                    </a:p>
                  </a:txBody>
                  <a:tcPr marL="91438" marR="91438" marT="45724" marB="45724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B9B8"/>
                    </a:solidFill>
                  </a:tcPr>
                </a:tc>
              </a:tr>
              <a:tr h="5791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MY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WA7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Arial" charset="0"/>
                      </a:endParaRPr>
                    </a:p>
                  </a:txBody>
                  <a:tcPr marL="91438" marR="91438" marT="45724" marB="45724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MY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Environment and Sustainability 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Arial" charset="0"/>
                      </a:endParaRPr>
                    </a:p>
                  </a:txBody>
                  <a:tcPr marL="91438" marR="91438" marT="45724" marB="45724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0"/>
                          <a:cs typeface="Arial" charset="0"/>
                        </a:rPr>
                        <a:t>Type of solutions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Arial" charset="0"/>
                      </a:endParaRPr>
                    </a:p>
                  </a:txBody>
                  <a:tcPr marL="91438" marR="91438" marT="45724" marB="45724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B9B8"/>
                    </a:solidFill>
                  </a:tcPr>
                </a:tc>
              </a:tr>
              <a:tr h="335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MY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WA8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Arial" charset="0"/>
                      </a:endParaRPr>
                    </a:p>
                  </a:txBody>
                  <a:tcPr marL="91438" marR="91438" marT="45724" marB="45724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Ethics 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Arial" charset="0"/>
                      </a:endParaRPr>
                    </a:p>
                  </a:txBody>
                  <a:tcPr marL="91438" marR="91438" marT="45724" marB="45724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0"/>
                          <a:cs typeface="Arial" charset="0"/>
                        </a:rPr>
                        <a:t>Understanding and level of practice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Arial" charset="0"/>
                      </a:endParaRPr>
                    </a:p>
                  </a:txBody>
                  <a:tcPr marL="91438" marR="91438" marT="45724" marB="45724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1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0"/>
                          <a:cs typeface="Arial" charset="0"/>
                        </a:rPr>
                        <a:t>WA9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Arial" charset="0"/>
                      </a:endParaRPr>
                    </a:p>
                  </a:txBody>
                  <a:tcPr marL="91438" marR="91438" marT="45724" marB="45724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0"/>
                          <a:cs typeface="Arial" charset="0"/>
                        </a:rPr>
                        <a:t>Individual and Team Work </a:t>
                      </a:r>
                    </a:p>
                  </a:txBody>
                  <a:tcPr marL="91438" marR="91438" marT="45724" marB="45724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0"/>
                          <a:cs typeface="Arial" charset="0"/>
                        </a:rPr>
                        <a:t>Role in and diversity of team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Arial" charset="0"/>
                      </a:endParaRPr>
                    </a:p>
                  </a:txBody>
                  <a:tcPr marL="91438" marR="91438" marT="45724" marB="45724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MY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WA10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Arial" charset="0"/>
                      </a:endParaRPr>
                    </a:p>
                  </a:txBody>
                  <a:tcPr marL="91438" marR="91438" marT="45724" marB="45724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Communication 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Arial" charset="0"/>
                      </a:endParaRPr>
                    </a:p>
                  </a:txBody>
                  <a:tcPr marL="91438" marR="91438" marT="45724" marB="45724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0"/>
                          <a:cs typeface="Arial" charset="0"/>
                        </a:rPr>
                        <a:t>Level of communication according to type of activities performed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Arial" charset="0"/>
                      </a:endParaRPr>
                    </a:p>
                  </a:txBody>
                  <a:tcPr marL="91438" marR="91438" marT="45724" marB="45724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D"/>
                    </a:solidFill>
                  </a:tcPr>
                </a:tc>
              </a:tr>
              <a:tr h="5791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charset="0"/>
                          <a:cs typeface="Arial" charset="0"/>
                        </a:rPr>
                        <a:t>WA11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charset="0"/>
                        <a:cs typeface="Arial" charset="0"/>
                      </a:endParaRPr>
                    </a:p>
                  </a:txBody>
                  <a:tcPr marL="91438" marR="91438" marT="45724" marB="45724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charset="0"/>
                          <a:cs typeface="Arial" charset="0"/>
                        </a:rPr>
                        <a:t>Project Management and Finance</a:t>
                      </a:r>
                      <a:endParaRPr kumimoji="0" lang="en-US" sz="1600" b="0" i="0" u="none" strike="sng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charset="0"/>
                        <a:cs typeface="Arial" charset="0"/>
                      </a:endParaRPr>
                    </a:p>
                  </a:txBody>
                  <a:tcPr marL="91438" marR="91438" marT="45724" marB="45724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0"/>
                          <a:cs typeface="Arial" charset="0"/>
                        </a:rPr>
                        <a:t>Level of management required for differing types of activity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Arial" charset="0"/>
                      </a:endParaRPr>
                    </a:p>
                  </a:txBody>
                  <a:tcPr marL="91438" marR="91438" marT="45724" marB="45724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0"/>
                          <a:cs typeface="Arial" charset="0"/>
                        </a:rPr>
                        <a:t>WA12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Arial" charset="0"/>
                      </a:endParaRPr>
                    </a:p>
                  </a:txBody>
                  <a:tcPr marL="91438" marR="91438" marT="45724" marB="45724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0"/>
                          <a:cs typeface="Arial" charset="0"/>
                        </a:rPr>
                        <a:t>Life-long Learning 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Arial" charset="0"/>
                      </a:endParaRPr>
                    </a:p>
                  </a:txBody>
                  <a:tcPr marL="91438" marR="91438" marT="45724" marB="45724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0"/>
                          <a:cs typeface="Arial" charset="0"/>
                        </a:rPr>
                        <a:t>Preparation for and depth of continuing learning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Arial" charset="0"/>
                      </a:endParaRPr>
                    </a:p>
                  </a:txBody>
                  <a:tcPr marL="91438" marR="91438" marT="45724" marB="45724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75D5D-EECD-8F47-BD52-337088FCAEB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634837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>
          <a:xfrm>
            <a:off x="250825" y="174625"/>
            <a:ext cx="8713788" cy="733425"/>
          </a:xfrm>
        </p:spPr>
        <p:txBody>
          <a:bodyPr/>
          <a:lstStyle/>
          <a:p>
            <a:r>
              <a:rPr lang="en-US" sz="3600" b="1">
                <a:solidFill>
                  <a:srgbClr val="0000FF"/>
                </a:solidFill>
                <a:latin typeface="Calibri" charset="0"/>
              </a:rPr>
              <a:t> EAC (I – XII) PROGRAMME OUTCOMES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07504" y="1354696"/>
          <a:ext cx="8928992" cy="5486496"/>
        </p:xfrm>
        <a:graphic>
          <a:graphicData uri="http://schemas.openxmlformats.org/drawingml/2006/table">
            <a:tbl>
              <a:tblPr/>
              <a:tblGrid>
                <a:gridCol w="864096"/>
                <a:gridCol w="2484141"/>
                <a:gridCol w="5580755"/>
              </a:tblGrid>
              <a:tr h="335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0"/>
                          <a:cs typeface="Arial" charset="0"/>
                        </a:rPr>
                        <a:t>WA1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Arial" charset="0"/>
                      </a:endParaRPr>
                    </a:p>
                  </a:txBody>
                  <a:tcPr marL="91438" marR="91438" marT="45724" marB="45724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0"/>
                          <a:cs typeface="Arial" charset="0"/>
                        </a:rPr>
                        <a:t>(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0"/>
                          <a:cs typeface="Arial" charset="0"/>
                        </a:rPr>
                        <a:t>i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0"/>
                          <a:cs typeface="Arial" charset="0"/>
                        </a:rPr>
                        <a:t>) Engineering Knowledge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Arial" charset="0"/>
                      </a:endParaRPr>
                    </a:p>
                  </a:txBody>
                  <a:tcPr marL="91438" marR="91438" marT="45724" marB="45724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0"/>
                          <a:cs typeface="Arial" charset="0"/>
                        </a:rPr>
                        <a:t>Breadth &amp; depth of knowledge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Arial" charset="0"/>
                      </a:endParaRPr>
                    </a:p>
                  </a:txBody>
                  <a:tcPr marL="91438" marR="91438" marT="45724" marB="45724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35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0"/>
                          <a:cs typeface="Arial" charset="0"/>
                        </a:rPr>
                        <a:t>WA2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Arial" charset="0"/>
                      </a:endParaRPr>
                    </a:p>
                  </a:txBody>
                  <a:tcPr marL="91438" marR="91438" marT="45724" marB="45724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0"/>
                          <a:cs typeface="Arial" charset="0"/>
                        </a:rPr>
                        <a:t>(ii) Problem Analysis </a:t>
                      </a:r>
                    </a:p>
                  </a:txBody>
                  <a:tcPr marL="91438" marR="91438" marT="45724" marB="45724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0"/>
                          <a:cs typeface="Arial" charset="0"/>
                        </a:rPr>
                        <a:t>Complexity of analysis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Arial" charset="0"/>
                      </a:endParaRPr>
                    </a:p>
                  </a:txBody>
                  <a:tcPr marL="91438" marR="91438" marT="45724" marB="45724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8229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MY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WA3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Arial" charset="0"/>
                      </a:endParaRPr>
                    </a:p>
                  </a:txBody>
                  <a:tcPr marL="91438" marR="91438" marT="45724" marB="45724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MY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(iii) Design/Development of Solutions 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Arial" charset="0"/>
                      </a:endParaRPr>
                    </a:p>
                  </a:txBody>
                  <a:tcPr marL="91438" marR="91438" marT="45724" marB="45724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0"/>
                          <a:cs typeface="Arial" charset="0"/>
                        </a:rPr>
                        <a:t>Breadth &amp; uniqueness of engineering problems i.e. the extent to which problems are original and to which solutions have previously been identified and coded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Arial" charset="0"/>
                      </a:endParaRPr>
                    </a:p>
                  </a:txBody>
                  <a:tcPr marL="91438" marR="91438" marT="45724" marB="45724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35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MY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WA4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Arial" charset="0"/>
                      </a:endParaRPr>
                    </a:p>
                  </a:txBody>
                  <a:tcPr marL="91438" marR="91438" marT="45724" marB="45724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(iv) Investigation 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Arial" charset="0"/>
                      </a:endParaRPr>
                    </a:p>
                  </a:txBody>
                  <a:tcPr marL="91438" marR="91438" marT="45724" marB="45724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0"/>
                          <a:cs typeface="Arial" charset="0"/>
                        </a:rPr>
                        <a:t>Breadth &amp; depth of investigation and experimentation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Arial" charset="0"/>
                      </a:endParaRPr>
                    </a:p>
                  </a:txBody>
                  <a:tcPr marL="91438" marR="91438" marT="45724" marB="45724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35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MY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WA5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Arial" charset="0"/>
                      </a:endParaRPr>
                    </a:p>
                  </a:txBody>
                  <a:tcPr marL="91438" marR="91438" marT="45724" marB="45724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(v) Modern Tool Usage 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Arial" charset="0"/>
                      </a:endParaRPr>
                    </a:p>
                  </a:txBody>
                  <a:tcPr marL="91438" marR="91438" marT="45724" marB="45724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0"/>
                          <a:cs typeface="Arial" charset="0"/>
                        </a:rPr>
                        <a:t>Level of understanding of the appropriateness of the tool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Arial" charset="0"/>
                      </a:endParaRPr>
                    </a:p>
                  </a:txBody>
                  <a:tcPr marL="91438" marR="91438" marT="45724" marB="45724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791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MY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WA6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Arial" charset="0"/>
                      </a:endParaRPr>
                    </a:p>
                  </a:txBody>
                  <a:tcPr marL="91438" marR="91438" marT="45724" marB="45724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MY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(vi) The Engineer and Society 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Arial" charset="0"/>
                      </a:endParaRPr>
                    </a:p>
                  </a:txBody>
                  <a:tcPr marL="91438" marR="91438" marT="45724" marB="45724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0"/>
                          <a:cs typeface="Arial" charset="0"/>
                        </a:rPr>
                        <a:t>Level of knowledge and responsibility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Arial" charset="0"/>
                      </a:endParaRPr>
                    </a:p>
                  </a:txBody>
                  <a:tcPr marL="91438" marR="91438" marT="45724" marB="45724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1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MY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WA7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Arial" charset="0"/>
                      </a:endParaRPr>
                    </a:p>
                  </a:txBody>
                  <a:tcPr marL="91438" marR="91438" marT="45724" marB="45724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MY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(vii) Environment and Sustainability 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Arial" charset="0"/>
                      </a:endParaRPr>
                    </a:p>
                  </a:txBody>
                  <a:tcPr marL="91438" marR="91438" marT="45724" marB="45724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0"/>
                          <a:cs typeface="Arial" charset="0"/>
                        </a:rPr>
                        <a:t>Type of solutions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Arial" charset="0"/>
                      </a:endParaRPr>
                    </a:p>
                  </a:txBody>
                  <a:tcPr marL="91438" marR="91438" marT="45724" marB="45724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MY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WA8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Arial" charset="0"/>
                      </a:endParaRPr>
                    </a:p>
                  </a:txBody>
                  <a:tcPr marL="91438" marR="91438" marT="45724" marB="45724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(viii) Ethics 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Arial" charset="0"/>
                      </a:endParaRPr>
                    </a:p>
                  </a:txBody>
                  <a:tcPr marL="91438" marR="91438" marT="45724" marB="45724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0"/>
                          <a:cs typeface="Arial" charset="0"/>
                        </a:rPr>
                        <a:t>Understanding and level of practice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Arial" charset="0"/>
                      </a:endParaRPr>
                    </a:p>
                  </a:txBody>
                  <a:tcPr marL="91438" marR="91438" marT="45724" marB="45724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1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0"/>
                          <a:cs typeface="Arial" charset="0"/>
                        </a:rPr>
                        <a:t>WA9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Arial" charset="0"/>
                      </a:endParaRPr>
                    </a:p>
                  </a:txBody>
                  <a:tcPr marL="91438" marR="91438" marT="45724" marB="45724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0"/>
                          <a:cs typeface="Arial" charset="0"/>
                        </a:rPr>
                        <a:t>(ix) Individual and Team Work </a:t>
                      </a:r>
                    </a:p>
                  </a:txBody>
                  <a:tcPr marL="91438" marR="91438" marT="45724" marB="45724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0"/>
                          <a:cs typeface="Arial" charset="0"/>
                        </a:rPr>
                        <a:t>Role in and diversity of team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Arial" charset="0"/>
                      </a:endParaRPr>
                    </a:p>
                  </a:txBody>
                  <a:tcPr marL="91438" marR="91438" marT="45724" marB="45724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MY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WA10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Arial" charset="0"/>
                      </a:endParaRPr>
                    </a:p>
                  </a:txBody>
                  <a:tcPr marL="91438" marR="91438" marT="45724" marB="45724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(x) Communication 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Arial" charset="0"/>
                      </a:endParaRPr>
                    </a:p>
                  </a:txBody>
                  <a:tcPr marL="91438" marR="91438" marT="45724" marB="45724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0"/>
                          <a:cs typeface="Arial" charset="0"/>
                        </a:rPr>
                        <a:t>Level of communication according to type of activities performed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Arial" charset="0"/>
                      </a:endParaRPr>
                    </a:p>
                  </a:txBody>
                  <a:tcPr marL="91438" marR="91438" marT="45724" marB="45724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D"/>
                    </a:solidFill>
                  </a:tcPr>
                </a:tc>
              </a:tr>
              <a:tr h="5791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charset="0"/>
                          <a:cs typeface="Arial" charset="0"/>
                        </a:rPr>
                        <a:t>WA12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charset="0"/>
                        <a:cs typeface="Arial" charset="0"/>
                      </a:endParaRPr>
                    </a:p>
                  </a:txBody>
                  <a:tcPr marL="91438" marR="91438" marT="45724" marB="45724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charset="0"/>
                          <a:cs typeface="Arial" charset="0"/>
                        </a:rPr>
                        <a:t>(xi) Project Management and Finance</a:t>
                      </a:r>
                      <a:endParaRPr kumimoji="0" lang="en-US" sz="1600" b="0" i="0" u="none" strike="sng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charset="0"/>
                        <a:cs typeface="Arial" charset="0"/>
                      </a:endParaRPr>
                    </a:p>
                  </a:txBody>
                  <a:tcPr marL="91438" marR="91438" marT="45724" marB="45724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0"/>
                          <a:cs typeface="Arial" charset="0"/>
                        </a:rPr>
                        <a:t>Level of management required for differing types of activity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Arial" charset="0"/>
                      </a:endParaRPr>
                    </a:p>
                  </a:txBody>
                  <a:tcPr marL="91438" marR="91438" marT="45724" marB="45724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0"/>
                          <a:cs typeface="Arial" charset="0"/>
                        </a:rPr>
                        <a:t>WA11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Arial" charset="0"/>
                      </a:endParaRPr>
                    </a:p>
                  </a:txBody>
                  <a:tcPr marL="91438" marR="91438" marT="45724" marB="45724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0"/>
                          <a:cs typeface="Arial" charset="0"/>
                        </a:rPr>
                        <a:t>(xii) Life-long Learning 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Arial" charset="0"/>
                      </a:endParaRPr>
                    </a:p>
                  </a:txBody>
                  <a:tcPr marL="91438" marR="91438" marT="45724" marB="45724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0"/>
                          <a:cs typeface="Arial" charset="0"/>
                        </a:rPr>
                        <a:t>Preparation for and depth of continuing learning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Arial" charset="0"/>
                      </a:endParaRPr>
                    </a:p>
                  </a:txBody>
                  <a:tcPr marL="91438" marR="91438" marT="45724" marB="45724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7107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0AA2589-08A5-B24E-B179-509273B9028E}" type="slidenum">
              <a:rPr lang="en-US" sz="1200">
                <a:solidFill>
                  <a:srgbClr val="898989"/>
                </a:solidFill>
                <a:latin typeface="Calibri" charset="0"/>
                <a:cs typeface="Arial" charset="0"/>
              </a:rPr>
              <a:pPr eaLnBrk="1" hangingPunct="1"/>
              <a:t>15</a:t>
            </a:fld>
            <a:endParaRPr lang="en-US" sz="1200">
              <a:solidFill>
                <a:srgbClr val="898989"/>
              </a:solidFill>
              <a:latin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06113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520076541"/>
              </p:ext>
            </p:extLst>
          </p:nvPr>
        </p:nvGraphicFramePr>
        <p:xfrm>
          <a:off x="251520" y="2348880"/>
          <a:ext cx="8676456" cy="3342073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8676456"/>
              </a:tblGrid>
              <a:tr h="5791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</a:rPr>
                        <a:t>(</a:t>
                      </a:r>
                      <a:r>
                        <a:rPr kumimoji="0" lang="en-US" sz="32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</a:rPr>
                        <a:t>i</a:t>
                      </a:r>
                      <a:r>
                        <a:rPr kumimoji="0" lang="en-US" sz="32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</a:rPr>
                        <a:t>) </a:t>
                      </a:r>
                      <a:r>
                        <a:rPr kumimoji="0" lang="en-US" sz="3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</a:rPr>
                        <a:t>Engineering Knowledge 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ＭＳ Ｐゴシック" charset="0"/>
                        <a:cs typeface="Arial" charset="0"/>
                      </a:endParaRPr>
                    </a:p>
                  </a:txBody>
                  <a:tcPr marL="91438" marR="91438" marT="45724" marB="45724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</a:tr>
              <a:tr h="27629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(WA1)</a:t>
                      </a:r>
                      <a:r>
                        <a:rPr kumimoji="0" lang="en-US" sz="3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Apply </a:t>
                      </a:r>
                      <a:r>
                        <a:rPr kumimoji="0" lang="en-US" sz="3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knowledge of mathematics, </a:t>
                      </a:r>
                      <a:r>
                        <a:rPr kumimoji="0" lang="en-US" sz="3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natural science, engineering </a:t>
                      </a:r>
                      <a:r>
                        <a:rPr kumimoji="0" lang="en-US" sz="3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fundamentals and an </a:t>
                      </a:r>
                      <a:r>
                        <a:rPr kumimoji="0" lang="en-US" sz="3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engineering </a:t>
                      </a:r>
                      <a:r>
                        <a:rPr kumimoji="0" lang="en-US" sz="32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specialisation</a:t>
                      </a:r>
                      <a:r>
                        <a:rPr kumimoji="0" lang="en-US" sz="3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3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to the solution of </a:t>
                      </a:r>
                      <a:r>
                        <a:rPr kumimoji="0" lang="en-US" sz="3200" b="1" u="sng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complex</a:t>
                      </a:r>
                      <a:r>
                        <a:rPr kumimoji="0" lang="en-US" sz="3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engineering problems</a:t>
                      </a:r>
                      <a:r>
                        <a:rPr kumimoji="0" lang="en-US" sz="3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;</a:t>
                      </a:r>
                      <a:r>
                        <a:rPr kumimoji="0" lang="en-US" sz="32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(WK1 to WK4)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charset="0"/>
                        <a:cs typeface="Arial" charset="0"/>
                      </a:endParaRPr>
                    </a:p>
                  </a:txBody>
                  <a:tcPr marL="91438" marR="91438" marT="45724" marB="45724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169" name="Title 1"/>
          <p:cNvSpPr>
            <a:spLocks noGrp="1"/>
          </p:cNvSpPr>
          <p:nvPr>
            <p:ph type="title"/>
          </p:nvPr>
        </p:nvSpPr>
        <p:spPr>
          <a:xfrm>
            <a:off x="684213" y="1341438"/>
            <a:ext cx="7753350" cy="73183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>
                <a:latin typeface="Calibri" charset="0"/>
              </a:rPr>
              <a:t>PROGRAMME </a:t>
            </a:r>
            <a:r>
              <a:rPr lang="en-US" dirty="0" smtClean="0">
                <a:latin typeface="Calibri" charset="0"/>
              </a:rPr>
              <a:t>OUTCOME</a:t>
            </a:r>
            <a:endParaRPr lang="en-US" dirty="0">
              <a:latin typeface="Calibri" charset="0"/>
            </a:endParaRPr>
          </a:p>
        </p:txBody>
      </p:sp>
      <p:sp>
        <p:nvSpPr>
          <p:cNvPr id="69637" name="TextBox 1"/>
          <p:cNvSpPr txBox="1">
            <a:spLocks noChangeArrowheads="1"/>
          </p:cNvSpPr>
          <p:nvPr/>
        </p:nvSpPr>
        <p:spPr bwMode="auto">
          <a:xfrm>
            <a:off x="1187450" y="6218238"/>
            <a:ext cx="6648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solidFill>
                  <a:prstClr val="black"/>
                </a:solidFill>
              </a:rPr>
              <a:t>WK = Knowledge Profile = Curriculum</a:t>
            </a:r>
          </a:p>
        </p:txBody>
      </p:sp>
      <p:sp>
        <p:nvSpPr>
          <p:cNvPr id="69638" name="TextBox 2"/>
          <p:cNvSpPr txBox="1">
            <a:spLocks noChangeArrowheads="1"/>
          </p:cNvSpPr>
          <p:nvPr/>
        </p:nvSpPr>
        <p:spPr bwMode="auto">
          <a:xfrm>
            <a:off x="2124075" y="5805488"/>
            <a:ext cx="48101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solidFill>
                  <a:prstClr val="black"/>
                </a:solidFill>
              </a:rPr>
              <a:t>WA = Programme Outcome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75D5D-EECD-8F47-BD52-337088FCAE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9" name="Picture 6" descr="D:\User\Downloads\MJIIT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0"/>
            <a:ext cx="5219700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263525"/>
            <a:ext cx="1277938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313" y="174625"/>
            <a:ext cx="1389062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01678575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92196590"/>
              </p:ext>
            </p:extLst>
          </p:nvPr>
        </p:nvGraphicFramePr>
        <p:xfrm>
          <a:off x="395536" y="2495954"/>
          <a:ext cx="8265008" cy="3679641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8265008"/>
              </a:tblGrid>
              <a:tr h="5791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</a:rPr>
                        <a:t>(ii) </a:t>
                      </a:r>
                      <a:r>
                        <a:rPr kumimoji="0" lang="en-US" sz="3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</a:rPr>
                        <a:t>Problem Analysis  - Complexity of analysis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ＭＳ Ｐゴシック" charset="0"/>
                        <a:cs typeface="Arial" charset="0"/>
                      </a:endParaRPr>
                    </a:p>
                  </a:txBody>
                  <a:tcPr marL="91438" marR="91438" marT="45728" marB="45728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</a:tr>
              <a:tr h="31005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(WA2)</a:t>
                      </a:r>
                      <a:r>
                        <a:rPr kumimoji="0" lang="en-US" sz="3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Identify</a:t>
                      </a:r>
                      <a:r>
                        <a:rPr kumimoji="0" lang="en-US" sz="3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, formulate, research literature and </a:t>
                      </a:r>
                      <a:r>
                        <a:rPr kumimoji="0" lang="en-US" sz="32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analyse</a:t>
                      </a:r>
                      <a:r>
                        <a:rPr kumimoji="0" lang="en-US" sz="3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3200" b="1" u="sng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complex</a:t>
                      </a:r>
                      <a:r>
                        <a:rPr kumimoji="0" lang="en-US" sz="3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engineering problems reaching substantiated conclusions using 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first principles </a:t>
                      </a:r>
                      <a:r>
                        <a:rPr kumimoji="0" lang="en-US" sz="3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of mathematics, natural sciences </a:t>
                      </a:r>
                      <a:r>
                        <a:rPr kumimoji="0" lang="en-US" sz="3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and engineering sciences </a:t>
                      </a:r>
                      <a:r>
                        <a:rPr kumimoji="0" lang="en-US" sz="32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(WK1 – WK4)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charset="0"/>
                        <a:cs typeface="Arial" charset="0"/>
                      </a:endParaRPr>
                    </a:p>
                  </a:txBody>
                  <a:tcPr marL="91438" marR="91438" marT="45728" marB="45728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</a:tr>
            </a:tbl>
          </a:graphicData>
        </a:graphic>
      </p:graphicFrame>
      <p:sp>
        <p:nvSpPr>
          <p:cNvPr id="70658" name="Title 1"/>
          <p:cNvSpPr>
            <a:spLocks noGrp="1"/>
          </p:cNvSpPr>
          <p:nvPr>
            <p:ph type="title"/>
          </p:nvPr>
        </p:nvSpPr>
        <p:spPr>
          <a:xfrm>
            <a:off x="539750" y="1412875"/>
            <a:ext cx="8042275" cy="804863"/>
          </a:xfrm>
        </p:spPr>
        <p:txBody>
          <a:bodyPr/>
          <a:lstStyle/>
          <a:p>
            <a:r>
              <a:rPr lang="en-US" sz="4000">
                <a:latin typeface="Calibri" charset="0"/>
              </a:rPr>
              <a:t>PROGRAMME OUTCOME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75D5D-EECD-8F47-BD52-337088FCAE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 descr="D:\User\Downloads\MJIIT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0"/>
            <a:ext cx="5219700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263525"/>
            <a:ext cx="1277938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313" y="174625"/>
            <a:ext cx="1389062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63971310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635042170"/>
              </p:ext>
            </p:extLst>
          </p:nvPr>
        </p:nvGraphicFramePr>
        <p:xfrm>
          <a:off x="34925" y="1700215"/>
          <a:ext cx="9145588" cy="47927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5588"/>
              </a:tblGrid>
              <a:tr h="1905582">
                <a:tc>
                  <a:txBody>
                    <a:bodyPr/>
                    <a:lstStyle/>
                    <a:p>
                      <a:pPr algn="l"/>
                      <a:r>
                        <a:rPr lang="en-MY" sz="3200" b="0" i="0" u="none" strike="noStrike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(iii) </a:t>
                      </a:r>
                      <a:r>
                        <a:rPr lang="en-MY" sz="3200" b="1" i="0" u="none" strike="noStrike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Design/Development of Solutions – Breadth and uniqueness of engineering problems i.e. the extent to which problems are original and to which solutions have previously been identified or codified</a:t>
                      </a:r>
                      <a:endParaRPr lang="en-MY" sz="32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52" marR="91452" marT="45722" marB="4572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</a:tr>
              <a:tr h="2750554">
                <a:tc>
                  <a:txBody>
                    <a:bodyPr/>
                    <a:lstStyle/>
                    <a:p>
                      <a:r>
                        <a:rPr lang="en-MY" sz="32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(WA3) </a:t>
                      </a:r>
                      <a:r>
                        <a:rPr lang="en-MY" sz="3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Design solutions for </a:t>
                      </a:r>
                      <a:r>
                        <a:rPr lang="en-MY" sz="3200" b="1" i="0" u="sng" strike="noStrike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complex</a:t>
                      </a:r>
                      <a:r>
                        <a:rPr lang="en-MY" sz="3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engineering problems and design systems, components or processes that </a:t>
                      </a:r>
                      <a:r>
                        <a:rPr lang="en-MY" sz="3200" b="1" i="0" u="none" strike="noStrike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meet specified needs</a:t>
                      </a:r>
                      <a:r>
                        <a:rPr lang="en-MY" sz="3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with appropriate consideration for </a:t>
                      </a:r>
                      <a:r>
                        <a:rPr lang="en-MY" sz="3200" b="1" i="0" u="none" strike="noStrike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public health and safety, cultural, societal, and environmental considerations </a:t>
                      </a:r>
                      <a:r>
                        <a:rPr lang="en-MY" sz="32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(WK5)</a:t>
                      </a:r>
                      <a:endParaRPr lang="en-MY" sz="3200" b="0" i="0" u="none" strike="noStrike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52" marR="91452" marT="45722" marB="4572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</a:tr>
            </a:tbl>
          </a:graphicData>
        </a:graphic>
      </p:graphicFrame>
      <p:sp>
        <p:nvSpPr>
          <p:cNvPr id="71689" name="Title 1"/>
          <p:cNvSpPr>
            <a:spLocks noGrp="1"/>
          </p:cNvSpPr>
          <p:nvPr>
            <p:ph type="title"/>
          </p:nvPr>
        </p:nvSpPr>
        <p:spPr>
          <a:xfrm>
            <a:off x="611188" y="765175"/>
            <a:ext cx="8042275" cy="908050"/>
          </a:xfrm>
        </p:spPr>
        <p:txBody>
          <a:bodyPr/>
          <a:lstStyle/>
          <a:p>
            <a:r>
              <a:rPr lang="en-US" sz="4000">
                <a:latin typeface="Calibri" charset="0"/>
              </a:rPr>
              <a:t>PROGRAMME OUTCOME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75D5D-EECD-8F47-BD52-337088FCAE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 descr="D:\User\Downloads\MJIIT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0"/>
            <a:ext cx="5219700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263525"/>
            <a:ext cx="1277938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313" y="174625"/>
            <a:ext cx="1389062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2980940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435373225"/>
              </p:ext>
            </p:extLst>
          </p:nvPr>
        </p:nvGraphicFramePr>
        <p:xfrm>
          <a:off x="250825" y="2492375"/>
          <a:ext cx="8642350" cy="40846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2350"/>
              </a:tblGrid>
              <a:tr h="1066887">
                <a:tc>
                  <a:txBody>
                    <a:bodyPr/>
                    <a:lstStyle/>
                    <a:p>
                      <a:pPr algn="l"/>
                      <a:r>
                        <a:rPr lang="en-MY" sz="3200" b="0" i="0" u="none" strike="noStrike" kern="1200" baseline="0" dirty="0" smtClean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(iv) </a:t>
                      </a:r>
                      <a:r>
                        <a:rPr lang="en-MY" sz="3200" b="1" i="0" u="none" strike="noStrike" kern="1200" baseline="0" dirty="0" smtClean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Investigation  - Breadth &amp; Depth of Investigation &amp; Experimentation</a:t>
                      </a:r>
                      <a:endParaRPr lang="en-MY" sz="3200" dirty="0">
                        <a:solidFill>
                          <a:srgbClr val="FFFFFF"/>
                        </a:solidFill>
                        <a:latin typeface="+mn-lt"/>
                      </a:endParaRPr>
                    </a:p>
                  </a:txBody>
                  <a:tcPr marL="91453" marR="91453" marT="45727" marB="4572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</a:tr>
              <a:tr h="3017751">
                <a:tc>
                  <a:txBody>
                    <a:bodyPr/>
                    <a:lstStyle/>
                    <a:p>
                      <a:r>
                        <a:rPr lang="en-MY" sz="32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(WA4)</a:t>
                      </a:r>
                      <a:r>
                        <a:rPr lang="en-MY" sz="3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Conduct investigation of </a:t>
                      </a:r>
                      <a:r>
                        <a:rPr lang="en-MY" sz="3200" b="1" i="0" u="sng" strike="noStrike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complex</a:t>
                      </a:r>
                      <a:r>
                        <a:rPr lang="en-MY" sz="3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problems using </a:t>
                      </a:r>
                      <a:r>
                        <a:rPr lang="en-MY" sz="3200" b="1" i="0" u="none" strike="noStrike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research based knowledge</a:t>
                      </a:r>
                      <a:r>
                        <a:rPr lang="en-MY" sz="32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(WK8)</a:t>
                      </a:r>
                      <a:r>
                        <a:rPr lang="en-MY" sz="3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and </a:t>
                      </a:r>
                      <a:r>
                        <a:rPr lang="en-MY" sz="3200" b="1" i="0" u="none" strike="noStrike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research methods </a:t>
                      </a:r>
                      <a:r>
                        <a:rPr lang="en-MY" sz="3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including </a:t>
                      </a:r>
                      <a:r>
                        <a:rPr lang="en-MY" sz="3200" b="1" i="0" u="none" strike="noStrike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design of experiments, analysis and interpretation of data, and synthesis of information </a:t>
                      </a:r>
                      <a:r>
                        <a:rPr lang="en-MY" sz="3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 provide valid conclusions</a:t>
                      </a:r>
                      <a:r>
                        <a:rPr lang="en-MY" sz="32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91453" marR="91453" marT="45727" marB="4572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</a:tr>
            </a:tbl>
          </a:graphicData>
        </a:graphic>
      </p:graphicFrame>
      <p:sp>
        <p:nvSpPr>
          <p:cNvPr id="72713" name="Title 1"/>
          <p:cNvSpPr>
            <a:spLocks noGrp="1"/>
          </p:cNvSpPr>
          <p:nvPr>
            <p:ph type="title"/>
          </p:nvPr>
        </p:nvSpPr>
        <p:spPr>
          <a:xfrm>
            <a:off x="417513" y="1660525"/>
            <a:ext cx="8042275" cy="615950"/>
          </a:xfrm>
        </p:spPr>
        <p:txBody>
          <a:bodyPr>
            <a:normAutofit fontScale="90000"/>
          </a:bodyPr>
          <a:lstStyle/>
          <a:p>
            <a:r>
              <a:rPr lang="en-US" sz="4000">
                <a:latin typeface="Calibri" charset="0"/>
              </a:rPr>
              <a:t>PROGRAMME OUTCOME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75D5D-EECD-8F47-BD52-337088FCAE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 descr="D:\User\Downloads\MJIIT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0"/>
            <a:ext cx="5219700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263525"/>
            <a:ext cx="1277938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313" y="174625"/>
            <a:ext cx="1389062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51075851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284663" y="1844675"/>
            <a:ext cx="1655762" cy="914400"/>
          </a:xfrm>
          <a:prstGeom prst="rect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Final Year Design Project</a:t>
            </a:r>
          </a:p>
        </p:txBody>
      </p:sp>
      <p:sp>
        <p:nvSpPr>
          <p:cNvPr id="6" name="Rectangle 5"/>
          <p:cNvSpPr/>
          <p:nvPr/>
        </p:nvSpPr>
        <p:spPr>
          <a:xfrm>
            <a:off x="6011863" y="1844675"/>
            <a:ext cx="2736850" cy="914400"/>
          </a:xfrm>
          <a:prstGeom prst="rect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Final Year Courses</a:t>
            </a:r>
          </a:p>
        </p:txBody>
      </p:sp>
      <p:sp>
        <p:nvSpPr>
          <p:cNvPr id="7" name="Rectangle 6"/>
          <p:cNvSpPr/>
          <p:nvPr/>
        </p:nvSpPr>
        <p:spPr>
          <a:xfrm>
            <a:off x="468313" y="2924175"/>
            <a:ext cx="8280400" cy="914400"/>
          </a:xfrm>
          <a:prstGeom prst="rect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Third Year Courses</a:t>
            </a:r>
          </a:p>
        </p:txBody>
      </p:sp>
      <p:sp>
        <p:nvSpPr>
          <p:cNvPr id="8" name="Rectangle 7"/>
          <p:cNvSpPr/>
          <p:nvPr/>
        </p:nvSpPr>
        <p:spPr>
          <a:xfrm>
            <a:off x="468313" y="4005263"/>
            <a:ext cx="8280400" cy="914400"/>
          </a:xfrm>
          <a:prstGeom prst="rect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Second Year Courses</a:t>
            </a:r>
          </a:p>
        </p:txBody>
      </p:sp>
      <p:sp>
        <p:nvSpPr>
          <p:cNvPr id="9" name="Rectangle 8"/>
          <p:cNvSpPr/>
          <p:nvPr/>
        </p:nvSpPr>
        <p:spPr>
          <a:xfrm>
            <a:off x="468313" y="5084763"/>
            <a:ext cx="8280400" cy="914400"/>
          </a:xfrm>
          <a:prstGeom prst="rect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First Year Courses</a:t>
            </a:r>
          </a:p>
        </p:txBody>
      </p:sp>
      <p:sp>
        <p:nvSpPr>
          <p:cNvPr id="4" name="Rectangle 3"/>
          <p:cNvSpPr/>
          <p:nvPr/>
        </p:nvSpPr>
        <p:spPr>
          <a:xfrm>
            <a:off x="468313" y="1844675"/>
            <a:ext cx="3743325" cy="914400"/>
          </a:xfrm>
          <a:prstGeom prst="rect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Final Year Project</a:t>
            </a:r>
          </a:p>
        </p:txBody>
      </p:sp>
      <p:sp>
        <p:nvSpPr>
          <p:cNvPr id="5120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PO Attainment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9251950" y="1844675"/>
          <a:ext cx="8281988" cy="41767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257261"/>
                <a:gridCol w="1512363"/>
                <a:gridCol w="1512364"/>
              </a:tblGrid>
              <a:tr h="1044178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52" marR="91452" marT="45723" marB="45723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52" marR="91452" marT="45723" marB="45723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52" marR="91452" marT="45723" marB="45723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044178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52" marR="91452" marT="45723" marB="45723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52" marR="91452" marT="45723" marB="45723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52" marR="91452" marT="45723" marB="45723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044178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52" marR="91452" marT="45723" marB="45723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52" marR="91452" marT="45723" marB="45723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52" marR="91452" marT="45723" marB="45723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04417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Knowledge</a:t>
                      </a:r>
                      <a:endParaRPr lang="en-US" sz="2800" dirty="0"/>
                    </a:p>
                  </a:txBody>
                  <a:tcPr marL="91452" marR="91452" marT="45723" marB="45723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Skills</a:t>
                      </a:r>
                      <a:endParaRPr lang="en-US" sz="2800" dirty="0"/>
                    </a:p>
                  </a:txBody>
                  <a:tcPr marL="91452" marR="91452" marT="45723" marB="45723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Affective</a:t>
                      </a:r>
                      <a:endParaRPr lang="en-US" sz="2800" dirty="0"/>
                    </a:p>
                  </a:txBody>
                  <a:tcPr marL="91452" marR="91452" marT="45723" marB="45723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-8245475" y="1844675"/>
          <a:ext cx="8280400" cy="10445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768326"/>
                <a:gridCol w="792038"/>
                <a:gridCol w="720036"/>
              </a:tblGrid>
              <a:tr h="1044575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40" marB="45740"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40" marB="4574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40" marB="4574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-8245475" y="2889250"/>
          <a:ext cx="8280400" cy="10445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336306"/>
                <a:gridCol w="1008049"/>
                <a:gridCol w="936045"/>
              </a:tblGrid>
              <a:tr h="1044575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40" marB="45740"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40" marB="45740"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740" marB="45740">
                    <a:solidFill>
                      <a:srgbClr val="FAC090"/>
                    </a:solidFill>
                  </a:tcPr>
                </a:tc>
              </a:tr>
            </a:tbl>
          </a:graphicData>
        </a:graphic>
      </p:graphicFrame>
      <p:sp>
        <p:nvSpPr>
          <p:cNvPr id="16" name="Rectangle 15"/>
          <p:cNvSpPr/>
          <p:nvPr/>
        </p:nvSpPr>
        <p:spPr>
          <a:xfrm>
            <a:off x="468313" y="1844675"/>
            <a:ext cx="3743325" cy="914400"/>
          </a:xfrm>
          <a:prstGeom prst="rect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Final Year Project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284663" y="1844675"/>
            <a:ext cx="1655762" cy="914400"/>
          </a:xfrm>
          <a:prstGeom prst="rect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Final Year Design Project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011863" y="1844675"/>
            <a:ext cx="2736850" cy="914400"/>
          </a:xfrm>
          <a:prstGeom prst="rect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Final Year Courses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68313" y="2924175"/>
            <a:ext cx="8280400" cy="914400"/>
          </a:xfrm>
          <a:prstGeom prst="rect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Third Year Courses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68313" y="4005263"/>
            <a:ext cx="8280400" cy="914400"/>
          </a:xfrm>
          <a:prstGeom prst="rect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Second Year Courses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68313" y="5084763"/>
            <a:ext cx="8280400" cy="914400"/>
          </a:xfrm>
          <a:prstGeom prst="rect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First Year Courses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-8245475" y="3933825"/>
          <a:ext cx="8280400" cy="10429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616271"/>
                <a:gridCol w="1368066"/>
                <a:gridCol w="1296063"/>
              </a:tblGrid>
              <a:tr h="1042988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671" marB="45671"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671" marB="45671"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4" marR="91434" marT="45671" marB="45671">
                    <a:solidFill>
                      <a:srgbClr val="FAC09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-8245475" y="4976813"/>
          <a:ext cx="8280400" cy="10445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40243"/>
                <a:gridCol w="1584076"/>
                <a:gridCol w="1656081"/>
              </a:tblGrid>
              <a:tr h="104457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Knowledge</a:t>
                      </a:r>
                      <a:endParaRPr lang="en-US" sz="2800" dirty="0"/>
                    </a:p>
                  </a:txBody>
                  <a:tcPr marL="91434" marR="91434" marT="45740" marB="45740"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Skills</a:t>
                      </a:r>
                      <a:endParaRPr lang="en-US" sz="2800" dirty="0"/>
                    </a:p>
                  </a:txBody>
                  <a:tcPr marL="91434" marR="91434" marT="45740" marB="45740"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Affective</a:t>
                      </a:r>
                      <a:endParaRPr lang="en-US" sz="2800" dirty="0"/>
                    </a:p>
                  </a:txBody>
                  <a:tcPr marL="91434" marR="91434" marT="45740" marB="45740">
                    <a:solidFill>
                      <a:srgbClr val="FAC090"/>
                    </a:solidFill>
                  </a:tcPr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75D5D-EECD-8F47-BD52-337088FCAEB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24522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6442 0.00023 L -0.95643 0.00023 " pathEditMode="relative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95644 0 " pathEditMode="relative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95644 0 " pathEditMode="relative" ptsTypes="AA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95644 0 " pathEditMode="relative" ptsTypes="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95644 0 " pathEditMode="relative" ptsTypes="AA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005526057"/>
              </p:ext>
            </p:extLst>
          </p:nvPr>
        </p:nvGraphicFramePr>
        <p:xfrm>
          <a:off x="179388" y="2420938"/>
          <a:ext cx="8820150" cy="36718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20150"/>
              </a:tblGrid>
              <a:tr h="1066736">
                <a:tc>
                  <a:txBody>
                    <a:bodyPr/>
                    <a:lstStyle/>
                    <a:p>
                      <a:pPr algn="l"/>
                      <a:r>
                        <a:rPr lang="en-MY" sz="3200" b="0" i="0" u="none" strike="noStrike" kern="1200" baseline="0" dirty="0" smtClean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(v) </a:t>
                      </a:r>
                      <a:r>
                        <a:rPr lang="en-MY" sz="3200" b="1" i="0" u="none" strike="noStrike" kern="1200" baseline="0" dirty="0" smtClean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Modern Tool Usage  - Level of understanding of the appropriateness of the tool</a:t>
                      </a:r>
                      <a:endParaRPr lang="en-MY" sz="3200" dirty="0">
                        <a:solidFill>
                          <a:srgbClr val="FFFFFF"/>
                        </a:solidFill>
                      </a:endParaRPr>
                    </a:p>
                  </a:txBody>
                  <a:tcPr marL="91435" marR="91435" marT="45688" marB="4568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</a:tr>
              <a:tr h="2605151">
                <a:tc>
                  <a:txBody>
                    <a:bodyPr/>
                    <a:lstStyle/>
                    <a:p>
                      <a:r>
                        <a:rPr lang="en-MY" sz="32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(WA5)</a:t>
                      </a:r>
                      <a:r>
                        <a:rPr lang="en-MY" sz="3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Create, select and apply </a:t>
                      </a:r>
                      <a:r>
                        <a:rPr lang="en-MY" sz="3200" b="1" i="0" u="none" strike="noStrike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appropriate techniques, resources, and modern engineering and IT tools</a:t>
                      </a:r>
                      <a:r>
                        <a:rPr lang="en-MY" sz="3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including </a:t>
                      </a:r>
                      <a:r>
                        <a:rPr lang="en-MY" sz="3200" b="1" i="0" u="none" strike="noStrike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prediction</a:t>
                      </a:r>
                      <a:r>
                        <a:rPr lang="en-MY" sz="3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and </a:t>
                      </a:r>
                      <a:r>
                        <a:rPr lang="en-MY" sz="3200" b="1" i="0" u="none" strike="noStrike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modelling</a:t>
                      </a:r>
                      <a:r>
                        <a:rPr lang="en-MY" sz="3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to </a:t>
                      </a:r>
                      <a:r>
                        <a:rPr lang="en-MY" sz="3200" b="1" i="0" u="sng" strike="noStrike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complex </a:t>
                      </a:r>
                      <a:r>
                        <a:rPr lang="en-MY" sz="3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engineering problems, with an understanding of the limitations. </a:t>
                      </a:r>
                      <a:r>
                        <a:rPr lang="en-MY" sz="32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(WK6)</a:t>
                      </a:r>
                    </a:p>
                  </a:txBody>
                  <a:tcPr marL="91435" marR="91435" marT="45688" marB="4568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</a:tr>
            </a:tbl>
          </a:graphicData>
        </a:graphic>
      </p:graphicFrame>
      <p:sp>
        <p:nvSpPr>
          <p:cNvPr id="73737" name="Title 1"/>
          <p:cNvSpPr>
            <a:spLocks noGrp="1"/>
          </p:cNvSpPr>
          <p:nvPr>
            <p:ph type="title"/>
          </p:nvPr>
        </p:nvSpPr>
        <p:spPr>
          <a:xfrm>
            <a:off x="539750" y="1557338"/>
            <a:ext cx="8042275" cy="615950"/>
          </a:xfrm>
        </p:spPr>
        <p:txBody>
          <a:bodyPr>
            <a:normAutofit fontScale="90000"/>
          </a:bodyPr>
          <a:lstStyle/>
          <a:p>
            <a:r>
              <a:rPr lang="en-US" sz="4000">
                <a:latin typeface="Calibri" charset="0"/>
              </a:rPr>
              <a:t>PROGRAMME OUTCOME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75D5D-EECD-8F47-BD52-337088FCAE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 descr="D:\User\Downloads\MJIIT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0"/>
            <a:ext cx="5219700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263525"/>
            <a:ext cx="1277938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313" y="174625"/>
            <a:ext cx="1389062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87215563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553159520"/>
              </p:ext>
            </p:extLst>
          </p:nvPr>
        </p:nvGraphicFramePr>
        <p:xfrm>
          <a:off x="250825" y="2455863"/>
          <a:ext cx="8677275" cy="40846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77275"/>
              </a:tblGrid>
              <a:tr h="1066869">
                <a:tc>
                  <a:txBody>
                    <a:bodyPr/>
                    <a:lstStyle/>
                    <a:p>
                      <a:pPr algn="l"/>
                      <a:r>
                        <a:rPr lang="en-MY" sz="3200" b="0" i="0" u="none" strike="noStrike" kern="1200" baseline="0" dirty="0" smtClean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(vi) </a:t>
                      </a:r>
                      <a:r>
                        <a:rPr lang="en-MY" sz="3200" b="1" i="0" u="none" strike="noStrike" kern="1200" baseline="0" dirty="0" smtClean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The Engineer and Society  - Level of knowledge and responsibility</a:t>
                      </a:r>
                      <a:endParaRPr lang="en-MY" sz="3200" dirty="0">
                        <a:solidFill>
                          <a:srgbClr val="FFFFFF"/>
                        </a:solidFill>
                      </a:endParaRPr>
                    </a:p>
                  </a:txBody>
                  <a:tcPr marL="91443" marR="91443" marT="45710" marB="4571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</a:tr>
              <a:tr h="3017768">
                <a:tc>
                  <a:txBody>
                    <a:bodyPr/>
                    <a:lstStyle/>
                    <a:p>
                      <a:r>
                        <a:rPr lang="en-MY" sz="32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(WA6) </a:t>
                      </a:r>
                      <a:r>
                        <a:rPr lang="en-MY" sz="3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Apply reasoning informed by contextual knowledge to assess </a:t>
                      </a:r>
                      <a:r>
                        <a:rPr lang="en-MY" sz="3200" b="1" i="0" u="none" strike="noStrike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societal, health, safety, legal and cultural issues </a:t>
                      </a:r>
                      <a:r>
                        <a:rPr lang="en-MY" sz="3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and the consequent responsibilities relevant to professional engineering practice </a:t>
                      </a:r>
                      <a:r>
                        <a:rPr lang="en-MY" sz="32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and solutions to </a:t>
                      </a:r>
                      <a:r>
                        <a:rPr lang="en-MY" sz="3200" b="1" i="0" u="none" strike="noStrike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complex</a:t>
                      </a:r>
                      <a:r>
                        <a:rPr lang="en-MY" sz="32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engineering problems</a:t>
                      </a:r>
                      <a:r>
                        <a:rPr lang="en-MY" sz="3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lang="en-MY" sz="32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(WK7)</a:t>
                      </a:r>
                    </a:p>
                  </a:txBody>
                  <a:tcPr marL="91443" marR="91443" marT="45710" marB="4571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</a:tr>
            </a:tbl>
          </a:graphicData>
        </a:graphic>
      </p:graphicFrame>
      <p:sp>
        <p:nvSpPr>
          <p:cNvPr id="12300" name="Title 1"/>
          <p:cNvSpPr>
            <a:spLocks noGrp="1"/>
          </p:cNvSpPr>
          <p:nvPr>
            <p:ph type="title"/>
          </p:nvPr>
        </p:nvSpPr>
        <p:spPr>
          <a:xfrm>
            <a:off x="417513" y="1660525"/>
            <a:ext cx="8042275" cy="54451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>
                <a:latin typeface="Calibri" charset="0"/>
              </a:rPr>
              <a:t>PROGRAMME </a:t>
            </a:r>
            <a:r>
              <a:rPr lang="en-US" dirty="0" smtClean="0">
                <a:latin typeface="Calibri" charset="0"/>
              </a:rPr>
              <a:t>OUTCOME</a:t>
            </a:r>
            <a:endParaRPr lang="en-US" dirty="0">
              <a:latin typeface="Calibri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75D5D-EECD-8F47-BD52-337088FCAE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 descr="D:\User\Downloads\MJIIT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0"/>
            <a:ext cx="5219700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263525"/>
            <a:ext cx="1277938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313" y="174625"/>
            <a:ext cx="1389062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82630199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585059608"/>
              </p:ext>
            </p:extLst>
          </p:nvPr>
        </p:nvGraphicFramePr>
        <p:xfrm>
          <a:off x="215900" y="2408238"/>
          <a:ext cx="8748713" cy="40846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48713"/>
              </a:tblGrid>
              <a:tr h="1067018">
                <a:tc>
                  <a:txBody>
                    <a:bodyPr/>
                    <a:lstStyle/>
                    <a:p>
                      <a:pPr algn="l"/>
                      <a:r>
                        <a:rPr lang="en-MY" sz="3200" b="0" i="0" u="none" strike="noStrike" kern="1200" baseline="0" dirty="0" smtClean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(vii) </a:t>
                      </a:r>
                      <a:r>
                        <a:rPr lang="en-MY" sz="3200" b="1" i="0" u="none" strike="noStrike" kern="1200" baseline="0" dirty="0" smtClean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Environment and Sustainability  - Type of solutions</a:t>
                      </a:r>
                      <a:endParaRPr lang="en-MY" sz="3200" dirty="0">
                        <a:solidFill>
                          <a:srgbClr val="FFFFFF"/>
                        </a:solidFill>
                      </a:endParaRPr>
                    </a:p>
                  </a:txBody>
                  <a:tcPr marL="91437" marR="91437" marT="45731" marB="4573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</a:tr>
              <a:tr h="3017619">
                <a:tc>
                  <a:txBody>
                    <a:bodyPr/>
                    <a:lstStyle/>
                    <a:p>
                      <a:r>
                        <a:rPr lang="en-MY" sz="32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(WA7) </a:t>
                      </a:r>
                      <a:r>
                        <a:rPr lang="en-MY" sz="3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Understand </a:t>
                      </a:r>
                      <a:r>
                        <a:rPr lang="en-MY" sz="32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and evaluate the sustainabilty and </a:t>
                      </a:r>
                      <a:r>
                        <a:rPr lang="en-MY" sz="3200" b="1" i="0" u="none" strike="noStrike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impact of </a:t>
                      </a:r>
                      <a:r>
                        <a:rPr lang="en-MY" sz="3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professional engineering </a:t>
                      </a:r>
                      <a:r>
                        <a:rPr lang="en-MY" sz="3200" b="0" i="0" u="none" strike="noStrike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work in the </a:t>
                      </a:r>
                      <a:r>
                        <a:rPr lang="en-MY" sz="3200" b="1" i="0" u="none" strike="noStrike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solutions </a:t>
                      </a:r>
                      <a:r>
                        <a:rPr lang="en-MY" sz="3200" b="0" i="0" u="none" strike="noStrike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of </a:t>
                      </a:r>
                      <a:r>
                        <a:rPr lang="en-MY" sz="3200" b="1" i="0" u="sng" strike="noStrike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complex</a:t>
                      </a:r>
                      <a:r>
                        <a:rPr lang="en-MY" sz="3200" b="0" i="0" u="none" strike="noStrike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engineering </a:t>
                      </a:r>
                      <a:r>
                        <a:rPr lang="en-MY" sz="32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problems in </a:t>
                      </a:r>
                      <a:r>
                        <a:rPr lang="en-MY" sz="3200" b="1" i="0" u="none" strike="noStrike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societal and environmental</a:t>
                      </a:r>
                      <a:r>
                        <a:rPr lang="en-MY" sz="3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contexts (demonstrate knowledge of and need for </a:t>
                      </a:r>
                      <a:r>
                        <a:rPr lang="en-MY" sz="3200" b="0" i="0" u="none" strike="noStrike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sustainable development) </a:t>
                      </a:r>
                      <a:r>
                        <a:rPr lang="en-MY" sz="3200" b="1" i="0" u="none" strike="noStrike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(WK7)</a:t>
                      </a:r>
                    </a:p>
                  </a:txBody>
                  <a:tcPr marL="91437" marR="91437" marT="45731" marB="4573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</a:tr>
            </a:tbl>
          </a:graphicData>
        </a:graphic>
      </p:graphicFrame>
      <p:sp>
        <p:nvSpPr>
          <p:cNvPr id="75785" name="Title 1"/>
          <p:cNvSpPr>
            <a:spLocks noGrp="1"/>
          </p:cNvSpPr>
          <p:nvPr>
            <p:ph type="title"/>
          </p:nvPr>
        </p:nvSpPr>
        <p:spPr>
          <a:xfrm>
            <a:off x="611188" y="1412875"/>
            <a:ext cx="8042275" cy="733425"/>
          </a:xfrm>
        </p:spPr>
        <p:txBody>
          <a:bodyPr/>
          <a:lstStyle/>
          <a:p>
            <a:r>
              <a:rPr lang="en-US" sz="4000">
                <a:latin typeface="Calibri" charset="0"/>
              </a:rPr>
              <a:t>PROGRAMME OUTCOME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75D5D-EECD-8F47-BD52-337088FCAE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 descr="D:\User\Downloads\MJIIT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0"/>
            <a:ext cx="5219700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263525"/>
            <a:ext cx="1277938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313" y="174625"/>
            <a:ext cx="1389062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54380652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le 1"/>
          <p:cNvSpPr>
            <a:spLocks noGrp="1"/>
          </p:cNvSpPr>
          <p:nvPr>
            <p:ph type="title"/>
          </p:nvPr>
        </p:nvSpPr>
        <p:spPr>
          <a:xfrm>
            <a:off x="684213" y="2060575"/>
            <a:ext cx="8042275" cy="733425"/>
          </a:xfrm>
        </p:spPr>
        <p:txBody>
          <a:bodyPr/>
          <a:lstStyle/>
          <a:p>
            <a:r>
              <a:rPr lang="en-US" sz="4000">
                <a:latin typeface="Calibri" charset="0"/>
              </a:rPr>
              <a:t>PROGRAMME OUTCOME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882297004"/>
              </p:ext>
            </p:extLst>
          </p:nvPr>
        </p:nvGraphicFramePr>
        <p:xfrm>
          <a:off x="215900" y="3068638"/>
          <a:ext cx="8748713" cy="29273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48713"/>
              </a:tblGrid>
              <a:tr h="579232">
                <a:tc>
                  <a:txBody>
                    <a:bodyPr/>
                    <a:lstStyle/>
                    <a:p>
                      <a:pPr algn="l"/>
                      <a:r>
                        <a:rPr lang="en-MY" sz="3200" b="0" i="0" u="none" strike="noStrike" kern="1200" baseline="0" dirty="0" smtClean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(viii) </a:t>
                      </a:r>
                      <a:r>
                        <a:rPr lang="en-MY" sz="3200" b="1" i="0" u="none" strike="noStrike" kern="1200" baseline="0" dirty="0" smtClean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Ethics  - Understanding and level of practice</a:t>
                      </a:r>
                      <a:endParaRPr lang="en-MY" sz="3200" dirty="0">
                        <a:solidFill>
                          <a:srgbClr val="FFFFFF"/>
                        </a:solidFill>
                      </a:endParaRPr>
                    </a:p>
                  </a:txBody>
                  <a:tcPr marL="91437" marR="91437" marT="45722" marB="4572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</a:tr>
              <a:tr h="2348118">
                <a:tc>
                  <a:txBody>
                    <a:bodyPr/>
                    <a:lstStyle/>
                    <a:p>
                      <a:r>
                        <a:rPr lang="en-MY" sz="3200" b="1" i="0" u="none" strike="noStrike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(WA8) </a:t>
                      </a:r>
                      <a:r>
                        <a:rPr lang="en-MY" sz="3200" b="1" i="0" u="none" strike="noStrike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Apply ethical principles </a:t>
                      </a:r>
                      <a:r>
                        <a:rPr lang="en-MY" sz="3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and </a:t>
                      </a:r>
                      <a:r>
                        <a:rPr lang="en-MY" sz="3200" b="1" i="0" u="none" strike="noStrike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commit</a:t>
                      </a:r>
                      <a:r>
                        <a:rPr lang="en-MY" sz="3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to professional ethics and responsibilities and norms of engineering practice. </a:t>
                      </a:r>
                      <a:r>
                        <a:rPr lang="en-MY" sz="32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(WK7)</a:t>
                      </a:r>
                    </a:p>
                  </a:txBody>
                  <a:tcPr marL="91437" marR="91437" marT="45722" marB="4572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75D5D-EECD-8F47-BD52-337088FCAE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 descr="D:\User\Downloads\MJIIT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0"/>
            <a:ext cx="5219700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263525"/>
            <a:ext cx="1277938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313" y="174625"/>
            <a:ext cx="1389062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31240056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611188" y="2060575"/>
            <a:ext cx="8042275" cy="73342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>
                <a:latin typeface="Calibri" charset="0"/>
              </a:rPr>
              <a:t>PROGRAMME </a:t>
            </a:r>
            <a:r>
              <a:rPr lang="en-US" dirty="0" smtClean="0">
                <a:latin typeface="Calibri" charset="0"/>
              </a:rPr>
              <a:t>OUTCOME</a:t>
            </a:r>
            <a:endParaRPr lang="en-US" dirty="0">
              <a:latin typeface="Calibri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601705126"/>
              </p:ext>
            </p:extLst>
          </p:nvPr>
        </p:nvGraphicFramePr>
        <p:xfrm>
          <a:off x="250825" y="2994025"/>
          <a:ext cx="8677275" cy="3009900"/>
        </p:xfrm>
        <a:graphic>
          <a:graphicData uri="http://schemas.openxmlformats.org/drawingml/2006/table">
            <a:tbl>
              <a:tblPr/>
              <a:tblGrid>
                <a:gridCol w="8677275"/>
              </a:tblGrid>
              <a:tr h="10667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ＭＳ Ｐゴシック" charset="0"/>
                          <a:cs typeface="Arial" charset="0"/>
                        </a:rPr>
                        <a:t>(x) 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ＭＳ Ｐゴシック" charset="0"/>
                          <a:cs typeface="Arial" charset="0"/>
                        </a:rPr>
                        <a:t>Individual and Team Work – Role in and diversity of team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ＭＳ Ｐゴシック" charset="0"/>
                        <a:cs typeface="Arial" charset="0"/>
                      </a:endParaRPr>
                    </a:p>
                  </a:txBody>
                  <a:tcPr marL="91451" marR="91451" marT="45707" marB="45707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</a:tr>
              <a:tr h="19431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  <a:cs typeface="Arial" charset="0"/>
                        </a:rPr>
                        <a:t>(WA9) </a:t>
                      </a: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  <a:cs typeface="Arial" charset="0"/>
                        </a:rPr>
                        <a:t>Function 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  <a:cs typeface="Arial" charset="0"/>
                        </a:rPr>
                        <a:t>effectively as an individual, and as a member or leader 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charset="0"/>
                          <a:cs typeface="Arial" charset="0"/>
                        </a:rPr>
                        <a:t>in diverse teams and in multi-disciplinary 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charset="0"/>
                          <a:cs typeface="Arial" charset="0"/>
                        </a:rPr>
                        <a:t>settings</a:t>
                      </a: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charset="0"/>
                        <a:cs typeface="Arial" charset="0"/>
                      </a:endParaRPr>
                    </a:p>
                  </a:txBody>
                  <a:tcPr marL="91451" marR="91451" marT="45707" marB="45707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75D5D-EECD-8F47-BD52-337088FCAE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 descr="D:\User\Downloads\MJIIT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0"/>
            <a:ext cx="5219700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263525"/>
            <a:ext cx="1277938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313" y="174625"/>
            <a:ext cx="1389062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71200340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79388" y="1989138"/>
          <a:ext cx="8748712" cy="4572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48712"/>
              </a:tblGrid>
              <a:tr h="1066813">
                <a:tc>
                  <a:txBody>
                    <a:bodyPr/>
                    <a:lstStyle/>
                    <a:p>
                      <a:pPr algn="l"/>
                      <a:r>
                        <a:rPr lang="en-MY" sz="3200" b="0" i="0" u="none" strike="noStrike" kern="1200" baseline="0" dirty="0" smtClean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(ix) </a:t>
                      </a:r>
                      <a:r>
                        <a:rPr lang="en-MY" sz="3200" b="1" i="0" u="none" strike="noStrike" kern="1200" baseline="0" dirty="0" smtClean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Communication – Level of communication according to type of activities performed</a:t>
                      </a:r>
                      <a:endParaRPr lang="en-MY" sz="3200" dirty="0">
                        <a:solidFill>
                          <a:srgbClr val="FFFFFF"/>
                        </a:solidFill>
                      </a:endParaRPr>
                    </a:p>
                  </a:txBody>
                  <a:tcPr marL="91437" marR="91437" marT="45732" marB="457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</a:tr>
              <a:tr h="3505187">
                <a:tc>
                  <a:txBody>
                    <a:bodyPr/>
                    <a:lstStyle/>
                    <a:p>
                      <a:r>
                        <a:rPr lang="en-MY" sz="32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(WA10) </a:t>
                      </a:r>
                      <a:r>
                        <a:rPr lang="en-MY" sz="3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Communicate effectively on </a:t>
                      </a:r>
                      <a:r>
                        <a:rPr lang="en-MY" sz="3200" b="1" i="0" u="sng" strike="noStrike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complex</a:t>
                      </a:r>
                      <a:r>
                        <a:rPr lang="en-MY" sz="3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engineering activities with the engineering community and with society at large, such as being able to </a:t>
                      </a:r>
                      <a:r>
                        <a:rPr lang="en-MY" sz="3200" b="1" i="0" u="none" strike="noStrike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comprehend and write </a:t>
                      </a:r>
                      <a:r>
                        <a:rPr lang="en-MY" sz="3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effective reports and design documentation, make </a:t>
                      </a:r>
                      <a:r>
                        <a:rPr lang="en-MY" sz="3200" b="1" i="0" u="none" strike="noStrike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effective presentations</a:t>
                      </a:r>
                      <a:r>
                        <a:rPr lang="en-MY" sz="3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and give and receive </a:t>
                      </a:r>
                      <a:r>
                        <a:rPr lang="en-MY" sz="3200" b="1" i="0" u="none" strike="noStrike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clear instructions</a:t>
                      </a:r>
                      <a:endParaRPr lang="en-MY" sz="3200" b="0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7" marR="91437" marT="45732" marB="457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D"/>
                    </a:solidFill>
                  </a:tcPr>
                </a:tc>
              </a:tr>
            </a:tbl>
          </a:graphicData>
        </a:graphic>
      </p:graphicFrame>
      <p:sp>
        <p:nvSpPr>
          <p:cNvPr id="78857" name="Title 1"/>
          <p:cNvSpPr>
            <a:spLocks noGrp="1"/>
          </p:cNvSpPr>
          <p:nvPr>
            <p:ph type="title"/>
          </p:nvPr>
        </p:nvSpPr>
        <p:spPr>
          <a:xfrm>
            <a:off x="395288" y="1125538"/>
            <a:ext cx="8042275" cy="733425"/>
          </a:xfrm>
        </p:spPr>
        <p:txBody>
          <a:bodyPr/>
          <a:lstStyle/>
          <a:p>
            <a:r>
              <a:rPr lang="en-US" sz="4000">
                <a:latin typeface="Calibri" charset="0"/>
              </a:rPr>
              <a:t>PROGRAMME OUTCOME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75D5D-EECD-8F47-BD52-337088FCAE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 descr="D:\User\Downloads\MJIIT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0"/>
            <a:ext cx="5219700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263525"/>
            <a:ext cx="1277938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313" y="174625"/>
            <a:ext cx="1389062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24137882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468313" y="1196975"/>
            <a:ext cx="8042275" cy="73342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>
                <a:latin typeface="Calibri" charset="0"/>
              </a:rPr>
              <a:t>PROGRAMME </a:t>
            </a:r>
            <a:r>
              <a:rPr lang="en-US" dirty="0" smtClean="0">
                <a:latin typeface="Calibri" charset="0"/>
              </a:rPr>
              <a:t>OUTCOME</a:t>
            </a:r>
            <a:endParaRPr lang="en-US" dirty="0">
              <a:latin typeface="Calibri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511357846"/>
              </p:ext>
            </p:extLst>
          </p:nvPr>
        </p:nvGraphicFramePr>
        <p:xfrm>
          <a:off x="250825" y="2133600"/>
          <a:ext cx="8605838" cy="4572001"/>
        </p:xfrm>
        <a:graphic>
          <a:graphicData uri="http://schemas.openxmlformats.org/drawingml/2006/table">
            <a:tbl>
              <a:tblPr/>
              <a:tblGrid>
                <a:gridCol w="8605838"/>
              </a:tblGrid>
              <a:tr h="15545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ＭＳ Ｐゴシック" charset="0"/>
                          <a:cs typeface="Arial" charset="0"/>
                        </a:rPr>
                        <a:t>(xi) Project Management and Finance – Level of management required for differing types of activity 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ＭＳ Ｐゴシック" charset="0"/>
                        <a:cs typeface="Arial" charset="0"/>
                      </a:endParaRPr>
                    </a:p>
                  </a:txBody>
                  <a:tcPr marL="91457" marR="91457" marT="45683" marB="45683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</a:tr>
              <a:tr h="30174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  <a:cs typeface="Arial" charset="0"/>
                        </a:rPr>
                        <a:t>(WA11) </a:t>
                      </a: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  <a:cs typeface="Arial" charset="0"/>
                        </a:rPr>
                        <a:t>Demonstrate knowledge and understanding of engineering and management principles and economic decision-making and apply these to one’s own work, as a member and leader in a team, to manage projects and in multidisciplinary environments</a:t>
                      </a: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charset="0"/>
                        <a:cs typeface="Arial" charset="0"/>
                      </a:endParaRPr>
                    </a:p>
                  </a:txBody>
                  <a:tcPr marL="91457" marR="91457" marT="45683" marB="45683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75D5D-EECD-8F47-BD52-337088FCAE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 descr="D:\User\Downloads\MJIIT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0"/>
            <a:ext cx="5219700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263525"/>
            <a:ext cx="1277938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313" y="174625"/>
            <a:ext cx="1389062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38279376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468313" y="1898650"/>
            <a:ext cx="8042275" cy="73342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>
                <a:latin typeface="Calibri" charset="0"/>
              </a:rPr>
              <a:t>PROGRAMME </a:t>
            </a:r>
            <a:r>
              <a:rPr lang="en-US" dirty="0" smtClean="0">
                <a:latin typeface="Calibri" charset="0"/>
              </a:rPr>
              <a:t>OUTCOME</a:t>
            </a:r>
            <a:endParaRPr lang="en-US" dirty="0">
              <a:latin typeface="Calibri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3192890"/>
              </p:ext>
            </p:extLst>
          </p:nvPr>
        </p:nvGraphicFramePr>
        <p:xfrm>
          <a:off x="250825" y="2835275"/>
          <a:ext cx="8605838" cy="3529013"/>
        </p:xfrm>
        <a:graphic>
          <a:graphicData uri="http://schemas.openxmlformats.org/drawingml/2006/table">
            <a:tbl>
              <a:tblPr/>
              <a:tblGrid>
                <a:gridCol w="8605838"/>
              </a:tblGrid>
              <a:tr h="10667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ＭＳ Ｐゴシック" charset="0"/>
                          <a:cs typeface="Arial" charset="0"/>
                        </a:rPr>
                        <a:t>(xii) 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ＭＳ Ｐゴシック" charset="0"/>
                          <a:cs typeface="Arial" charset="0"/>
                        </a:rPr>
                        <a:t>Life-long Learning – Preparation for and depth of continuing learning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ＭＳ Ｐゴシック" charset="0"/>
                        <a:cs typeface="Arial" charset="0"/>
                      </a:endParaRPr>
                    </a:p>
                  </a:txBody>
                  <a:tcPr marL="91457" marR="91457" marT="45691" marB="45691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</a:tr>
              <a:tr h="24622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  <a:cs typeface="Arial" charset="0"/>
                        </a:rPr>
                        <a:t>(WA12) </a:t>
                      </a:r>
                      <a:r>
                        <a:rPr kumimoji="0" lang="en-US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  <a:cs typeface="Arial" charset="0"/>
                        </a:rPr>
                        <a:t>Recognise</a:t>
                      </a: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  <a:cs typeface="Arial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  <a:cs typeface="Arial" charset="0"/>
                        </a:rPr>
                        <a:t>the need for, and have the preparation </a:t>
                      </a: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  <a:cs typeface="Arial" charset="0"/>
                        </a:rPr>
                        <a:t>and ability 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  <a:cs typeface="Arial" charset="0"/>
                        </a:rPr>
                        <a:t>to 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charset="0"/>
                          <a:cs typeface="Arial" charset="0"/>
                        </a:rPr>
                        <a:t>engage in independent 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Arial" charset="0"/>
                        </a:rPr>
                        <a:t>and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charset="0"/>
                          <a:cs typeface="Arial" charset="0"/>
                        </a:rPr>
                        <a:t> life-long learning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  <a:cs typeface="Arial" charset="0"/>
                        </a:rPr>
                        <a:t> in the 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charset="0"/>
                          <a:cs typeface="Arial" charset="0"/>
                        </a:rPr>
                        <a:t>broadest 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charset="0"/>
                          <a:cs typeface="Arial" charset="0"/>
                        </a:rPr>
                        <a:t>context of 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charset="0"/>
                          <a:cs typeface="Arial" charset="0"/>
                        </a:rPr>
                        <a:t>technological 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charset="0"/>
                          <a:cs typeface="Arial" charset="0"/>
                        </a:rPr>
                        <a:t>change</a:t>
                      </a: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charset="0"/>
                        <a:cs typeface="Arial" charset="0"/>
                      </a:endParaRPr>
                    </a:p>
                  </a:txBody>
                  <a:tcPr marL="91457" marR="91457" marT="45691" marB="45691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75D5D-EECD-8F47-BD52-337088FCAE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 descr="D:\User\Downloads\MJIIT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0"/>
            <a:ext cx="5219700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263525"/>
            <a:ext cx="1277938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313" y="174625"/>
            <a:ext cx="1389062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31100861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21000" y="241300"/>
            <a:ext cx="3444875" cy="6369050"/>
          </a:xfrm>
          <a:prstGeom prst="rect">
            <a:avLst/>
          </a:prstGeom>
          <a:ln w="762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prstClr val="black"/>
                </a:solidFill>
                <a:latin typeface="Calibri"/>
              </a:rPr>
              <a:t>4 YEARS</a:t>
            </a:r>
          </a:p>
        </p:txBody>
      </p:sp>
      <p:sp>
        <p:nvSpPr>
          <p:cNvPr id="7" name="Rectangle 6"/>
          <p:cNvSpPr/>
          <p:nvPr/>
        </p:nvSpPr>
        <p:spPr>
          <a:xfrm>
            <a:off x="2921000" y="269875"/>
            <a:ext cx="1722438" cy="120491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MY" b="1" dirty="0">
                <a:solidFill>
                  <a:srgbClr val="000000"/>
                </a:solidFill>
                <a:latin typeface="Calibri"/>
              </a:rPr>
              <a:t>WK1</a:t>
            </a:r>
          </a:p>
          <a:p>
            <a:pPr>
              <a:defRPr/>
            </a:pPr>
            <a:r>
              <a:rPr lang="en-MY" b="1" dirty="0">
                <a:solidFill>
                  <a:srgbClr val="000000"/>
                </a:solidFill>
                <a:latin typeface="Calibri"/>
              </a:rPr>
              <a:t>natural sciences</a:t>
            </a:r>
          </a:p>
        </p:txBody>
      </p:sp>
      <p:sp>
        <p:nvSpPr>
          <p:cNvPr id="8" name="Rectangle 7"/>
          <p:cNvSpPr/>
          <p:nvPr/>
        </p:nvSpPr>
        <p:spPr>
          <a:xfrm>
            <a:off x="2921000" y="1474788"/>
            <a:ext cx="1722438" cy="229552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MY" b="1" dirty="0">
                <a:solidFill>
                  <a:prstClr val="black"/>
                </a:solidFill>
                <a:latin typeface="Calibri"/>
              </a:rPr>
              <a:t>WK2</a:t>
            </a:r>
          </a:p>
          <a:p>
            <a:pPr algn="ctr">
              <a:defRPr/>
            </a:pPr>
            <a:r>
              <a:rPr lang="en-MY" b="1" dirty="0">
                <a:solidFill>
                  <a:prstClr val="black"/>
                </a:solidFill>
                <a:latin typeface="Calibri"/>
              </a:rPr>
              <a:t>mathematics, numerical analysis, statistics, computer and information science </a:t>
            </a:r>
          </a:p>
        </p:txBody>
      </p:sp>
      <p:sp>
        <p:nvSpPr>
          <p:cNvPr id="9" name="Rectangle 8"/>
          <p:cNvSpPr/>
          <p:nvPr/>
        </p:nvSpPr>
        <p:spPr>
          <a:xfrm>
            <a:off x="2921000" y="3802063"/>
            <a:ext cx="1722438" cy="12827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MY" b="1" dirty="0">
                <a:solidFill>
                  <a:srgbClr val="000000"/>
                </a:solidFill>
                <a:latin typeface="Calibri"/>
              </a:rPr>
              <a:t>WK3</a:t>
            </a:r>
          </a:p>
          <a:p>
            <a:pPr algn="ctr">
              <a:defRPr/>
            </a:pPr>
            <a:r>
              <a:rPr lang="en-MY" b="1" dirty="0">
                <a:solidFill>
                  <a:srgbClr val="000000"/>
                </a:solidFill>
                <a:latin typeface="Calibri"/>
              </a:rPr>
              <a:t>engineering fundamentals</a:t>
            </a:r>
          </a:p>
        </p:txBody>
      </p:sp>
      <p:sp>
        <p:nvSpPr>
          <p:cNvPr id="10" name="Rectangle 9"/>
          <p:cNvSpPr/>
          <p:nvPr/>
        </p:nvSpPr>
        <p:spPr>
          <a:xfrm>
            <a:off x="2921000" y="5129213"/>
            <a:ext cx="1722438" cy="147955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MY" b="1" dirty="0">
                <a:solidFill>
                  <a:srgbClr val="000000"/>
                </a:solidFill>
                <a:latin typeface="Calibri"/>
              </a:rPr>
              <a:t>WK4</a:t>
            </a:r>
          </a:p>
          <a:p>
            <a:pPr algn="ctr">
              <a:defRPr/>
            </a:pPr>
            <a:r>
              <a:rPr lang="en-MY" b="1" dirty="0">
                <a:solidFill>
                  <a:srgbClr val="000000"/>
                </a:solidFill>
                <a:latin typeface="Calibri"/>
              </a:rPr>
              <a:t>engineering specialist knowledge </a:t>
            </a:r>
            <a:endParaRPr lang="en-US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43438" y="261938"/>
            <a:ext cx="1722437" cy="154622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MY" b="1" dirty="0">
                <a:solidFill>
                  <a:srgbClr val="000000"/>
                </a:solidFill>
                <a:latin typeface="Calibri"/>
              </a:rPr>
              <a:t>WK5</a:t>
            </a:r>
          </a:p>
          <a:p>
            <a:pPr algn="ctr">
              <a:defRPr/>
            </a:pPr>
            <a:r>
              <a:rPr lang="en-MY" b="1" dirty="0">
                <a:solidFill>
                  <a:srgbClr val="000000"/>
                </a:solidFill>
                <a:latin typeface="Calibri"/>
              </a:rPr>
              <a:t>engineering design </a:t>
            </a:r>
            <a:endParaRPr lang="en-US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43438" y="1828800"/>
            <a:ext cx="1722437" cy="154622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MY" b="1" dirty="0">
                <a:solidFill>
                  <a:srgbClr val="000000"/>
                </a:solidFill>
                <a:latin typeface="Calibri"/>
              </a:rPr>
              <a:t>WK6</a:t>
            </a:r>
          </a:p>
          <a:p>
            <a:pPr algn="ctr">
              <a:defRPr/>
            </a:pPr>
            <a:r>
              <a:rPr lang="en-MY" b="1" dirty="0">
                <a:solidFill>
                  <a:srgbClr val="000000"/>
                </a:solidFill>
                <a:latin typeface="Calibri"/>
              </a:rPr>
              <a:t>engineering practice </a:t>
            </a:r>
            <a:endParaRPr lang="en-US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643438" y="3389313"/>
            <a:ext cx="1722437" cy="154622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MY" b="1" dirty="0">
                <a:solidFill>
                  <a:srgbClr val="000000"/>
                </a:solidFill>
                <a:latin typeface="Calibri"/>
              </a:rPr>
              <a:t>WK7</a:t>
            </a:r>
          </a:p>
          <a:p>
            <a:pPr algn="ctr">
              <a:defRPr/>
            </a:pPr>
            <a:r>
              <a:rPr lang="en-MY" b="1" dirty="0">
                <a:solidFill>
                  <a:srgbClr val="000000"/>
                </a:solidFill>
                <a:latin typeface="Calibri"/>
              </a:rPr>
              <a:t>engineering in society </a:t>
            </a:r>
            <a:endParaRPr lang="en-US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643438" y="4892675"/>
            <a:ext cx="1722437" cy="16922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MY" b="1" dirty="0">
                <a:solidFill>
                  <a:srgbClr val="000000"/>
                </a:solidFill>
                <a:latin typeface="Calibri"/>
              </a:rPr>
              <a:t>WK8</a:t>
            </a:r>
          </a:p>
          <a:p>
            <a:pPr algn="ctr">
              <a:defRPr/>
            </a:pPr>
            <a:r>
              <a:rPr lang="en-MY" b="1" dirty="0">
                <a:solidFill>
                  <a:srgbClr val="000000"/>
                </a:solidFill>
                <a:latin typeface="Calibri"/>
              </a:rPr>
              <a:t>research literature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89000" y="228600"/>
            <a:ext cx="2032000" cy="636905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WA1</a:t>
            </a:r>
          </a:p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ENGINEERING KNOWLEDGE</a:t>
            </a:r>
          </a:p>
          <a:p>
            <a:pPr algn="ctr">
              <a:defRPr/>
            </a:pPr>
            <a:endParaRPr lang="en-US" sz="2000" b="1" dirty="0">
              <a:solidFill>
                <a:prstClr val="black"/>
              </a:solidFill>
              <a:latin typeface="Calibri"/>
            </a:endParaRPr>
          </a:p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WA2</a:t>
            </a:r>
          </a:p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PROBLEM ANALYSIS</a:t>
            </a:r>
          </a:p>
          <a:p>
            <a:pPr algn="ctr">
              <a:defRPr/>
            </a:pPr>
            <a:endParaRPr lang="en-US" sz="2000" b="1" dirty="0">
              <a:solidFill>
                <a:prstClr val="black"/>
              </a:solidFill>
              <a:latin typeface="Calibri"/>
            </a:endParaRPr>
          </a:p>
          <a:p>
            <a:pPr algn="ctr">
              <a:defRPr/>
            </a:pPr>
            <a:endParaRPr lang="en-US" sz="2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365875" y="241300"/>
            <a:ext cx="2078038" cy="154622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WA3</a:t>
            </a:r>
          </a:p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DESIGN</a:t>
            </a:r>
          </a:p>
          <a:p>
            <a:pPr algn="ctr">
              <a:defRPr/>
            </a:pPr>
            <a:endParaRPr lang="en-US" sz="2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365875" y="1819275"/>
            <a:ext cx="2078038" cy="154781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WA5</a:t>
            </a:r>
          </a:p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MODERN TOOLS</a:t>
            </a:r>
          </a:p>
          <a:p>
            <a:pPr algn="ctr">
              <a:defRPr/>
            </a:pPr>
            <a:endParaRPr lang="en-US" sz="2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403975" y="3394075"/>
            <a:ext cx="2039938" cy="154781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WA6 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ENGR &amp; SOC</a:t>
            </a:r>
          </a:p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WA7 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ENV &amp; SUST</a:t>
            </a:r>
          </a:p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WA8 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ETHICS</a:t>
            </a:r>
          </a:p>
          <a:p>
            <a:pPr algn="ctr">
              <a:defRPr/>
            </a:pPr>
            <a:endParaRPr lang="en-US" sz="2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403975" y="4948238"/>
            <a:ext cx="2039938" cy="166211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WA4</a:t>
            </a:r>
          </a:p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INVESTIGATION</a:t>
            </a:r>
          </a:p>
          <a:p>
            <a:pPr algn="ctr">
              <a:defRPr/>
            </a:pPr>
            <a:endParaRPr lang="en-US" sz="2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605213" y="260350"/>
            <a:ext cx="2078037" cy="154622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WA9</a:t>
            </a:r>
          </a:p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IND &amp; TEAM</a:t>
            </a:r>
          </a:p>
          <a:p>
            <a:pPr algn="ctr">
              <a:defRPr/>
            </a:pPr>
            <a:endParaRPr lang="en-US" sz="2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605213" y="1863725"/>
            <a:ext cx="2078037" cy="154622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WA10</a:t>
            </a:r>
          </a:p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COMMUNICAT-ION</a:t>
            </a:r>
          </a:p>
          <a:p>
            <a:pPr algn="ctr">
              <a:defRPr/>
            </a:pPr>
            <a:endParaRPr lang="en-US" sz="2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605213" y="3457575"/>
            <a:ext cx="2078037" cy="154781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WA11</a:t>
            </a:r>
          </a:p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PROJ MGMT &amp; FINANCE</a:t>
            </a:r>
          </a:p>
          <a:p>
            <a:pPr algn="ctr">
              <a:defRPr/>
            </a:pPr>
            <a:endParaRPr lang="en-US" sz="2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605213" y="5048250"/>
            <a:ext cx="2078037" cy="154781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WA12</a:t>
            </a:r>
          </a:p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LIFE LONG</a:t>
            </a:r>
          </a:p>
          <a:p>
            <a:pPr algn="ctr">
              <a:defRPr/>
            </a:pPr>
            <a:endParaRPr lang="en-US" sz="2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75D5D-EECD-8F47-BD52-337088FCAE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67192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928" y="1395059"/>
            <a:ext cx="8229600" cy="1143000"/>
          </a:xfrm>
        </p:spPr>
        <p:txBody>
          <a:bodyPr/>
          <a:lstStyle/>
          <a:p>
            <a:r>
              <a:rPr lang="en-US" dirty="0" smtClean="0"/>
              <a:t>Complex Problem (WP)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75D5D-EECD-8F47-BD52-337088FCAE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4" name="Picture 6" descr="D:\User\Downloads\MJIIT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0"/>
            <a:ext cx="5219700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263525"/>
            <a:ext cx="1277938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313" y="174625"/>
            <a:ext cx="1389062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1014" y="2479001"/>
            <a:ext cx="5984023" cy="448801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7882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23941"/>
            <a:ext cx="8229600" cy="1143000"/>
          </a:xfrm>
        </p:spPr>
        <p:txBody>
          <a:bodyPr/>
          <a:lstStyle/>
          <a:p>
            <a:r>
              <a:rPr lang="en-US" dirty="0" smtClean="0"/>
              <a:t>Taxonomy &amp; Course Outcome</a:t>
            </a:r>
            <a:endParaRPr lang="en-US" dirty="0"/>
          </a:p>
        </p:txBody>
      </p:sp>
      <p:pic>
        <p:nvPicPr>
          <p:cNvPr id="4" name="Picture 6" descr="D:\User\Downloads\MJIIT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0"/>
            <a:ext cx="5219700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263525"/>
            <a:ext cx="1277938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313" y="174625"/>
            <a:ext cx="1389062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6400" y="3184257"/>
            <a:ext cx="3251200" cy="2438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3010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itle 3"/>
          <p:cNvSpPr>
            <a:spLocks noGrp="1"/>
          </p:cNvSpPr>
          <p:nvPr>
            <p:ph type="title"/>
          </p:nvPr>
        </p:nvSpPr>
        <p:spPr>
          <a:xfrm>
            <a:off x="457200" y="-12700"/>
            <a:ext cx="8229600" cy="704850"/>
          </a:xfrm>
        </p:spPr>
        <p:txBody>
          <a:bodyPr/>
          <a:lstStyle/>
          <a:p>
            <a:r>
              <a:rPr lang="en-US" sz="3600" b="1">
                <a:latin typeface="Calibri" charset="0"/>
              </a:rPr>
              <a:t>Complex Problem</a:t>
            </a:r>
            <a:endParaRPr lang="en-US" sz="3600" b="1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76275" y="3343100"/>
            <a:ext cx="4040188" cy="720725"/>
          </a:xfrm>
        </p:spPr>
        <p:txBody>
          <a:bodyPr/>
          <a:lstStyle/>
          <a:p>
            <a:pPr marL="0" indent="0" algn="r">
              <a:buFont typeface="Arial" charset="0"/>
              <a:buNone/>
            </a:pPr>
            <a:r>
              <a:rPr lang="en-US" sz="3200" b="1">
                <a:solidFill>
                  <a:srgbClr val="008000"/>
                </a:solidFill>
                <a:latin typeface="Calibri" charset="0"/>
              </a:rPr>
              <a:t>Uncertain </a:t>
            </a:r>
          </a:p>
          <a:p>
            <a:pPr marL="0" indent="0" algn="r">
              <a:buFont typeface="Arial" charset="0"/>
              <a:buNone/>
            </a:pPr>
            <a:endParaRPr lang="en-US" sz="3200">
              <a:latin typeface="Calibri" charset="0"/>
            </a:endParaRPr>
          </a:p>
          <a:p>
            <a:pPr marL="0" indent="0" algn="r">
              <a:buFont typeface="Arial" charset="0"/>
              <a:buNone/>
            </a:pPr>
            <a:endParaRPr lang="en-US" sz="3200">
              <a:latin typeface="Calibri" charset="0"/>
            </a:endParaRPr>
          </a:p>
          <a:p>
            <a:pPr marL="0" indent="0" algn="r">
              <a:buFont typeface="Arial" charset="0"/>
              <a:buNone/>
            </a:pPr>
            <a:endParaRPr lang="en-US" sz="3200">
              <a:latin typeface="Calibri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706938" y="5575125"/>
            <a:ext cx="4041775" cy="720725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sz="3200" b="1">
                <a:solidFill>
                  <a:srgbClr val="0000FF"/>
                </a:solidFill>
                <a:latin typeface="Calibri" charset="0"/>
              </a:rPr>
              <a:t>Change</a:t>
            </a:r>
          </a:p>
          <a:p>
            <a:pPr marL="0" indent="0">
              <a:buFont typeface="Arial" charset="0"/>
              <a:buNone/>
            </a:pPr>
            <a:endParaRPr lang="en-US" sz="3200" b="1">
              <a:solidFill>
                <a:srgbClr val="0000FF"/>
              </a:solidFill>
              <a:latin typeface="Calibri" charset="0"/>
            </a:endParaRPr>
          </a:p>
        </p:txBody>
      </p:sp>
      <p:sp>
        <p:nvSpPr>
          <p:cNvPr id="10" name="Content Placeholder 5"/>
          <p:cNvSpPr txBox="1">
            <a:spLocks/>
          </p:cNvSpPr>
          <p:nvPr/>
        </p:nvSpPr>
        <p:spPr bwMode="auto">
          <a:xfrm>
            <a:off x="676275" y="2695400"/>
            <a:ext cx="40401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en-US" sz="3200" b="1" dirty="0">
                <a:solidFill>
                  <a:srgbClr val="008000"/>
                </a:solidFill>
                <a:latin typeface="Calibri" charset="0"/>
              </a:rPr>
              <a:t>Difficult</a:t>
            </a:r>
          </a:p>
          <a:p>
            <a:pPr algn="r">
              <a:spcBef>
                <a:spcPct val="20000"/>
              </a:spcBef>
              <a:buFont typeface="Arial" charset="0"/>
              <a:buNone/>
            </a:pPr>
            <a:endParaRPr lang="en-US" sz="3200" dirty="0">
              <a:latin typeface="Calibri" charset="0"/>
            </a:endParaRPr>
          </a:p>
          <a:p>
            <a:pPr algn="r">
              <a:spcBef>
                <a:spcPct val="20000"/>
              </a:spcBef>
              <a:buFont typeface="Arial" charset="0"/>
              <a:buNone/>
            </a:pPr>
            <a:endParaRPr lang="en-US" sz="3200" dirty="0">
              <a:latin typeface="Calibri" charset="0"/>
            </a:endParaRPr>
          </a:p>
          <a:p>
            <a:pPr algn="r">
              <a:spcBef>
                <a:spcPct val="20000"/>
              </a:spcBef>
              <a:buFont typeface="Arial" charset="0"/>
              <a:buNone/>
            </a:pPr>
            <a:endParaRPr lang="en-US" sz="3200" dirty="0">
              <a:latin typeface="Calibri" charset="0"/>
            </a:endParaRPr>
          </a:p>
        </p:txBody>
      </p:sp>
      <p:sp>
        <p:nvSpPr>
          <p:cNvPr id="11" name="Content Placeholder 5"/>
          <p:cNvSpPr txBox="1">
            <a:spLocks/>
          </p:cNvSpPr>
          <p:nvPr/>
        </p:nvSpPr>
        <p:spPr bwMode="auto">
          <a:xfrm>
            <a:off x="676275" y="4063825"/>
            <a:ext cx="404018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en-US" sz="3200" b="1">
                <a:solidFill>
                  <a:srgbClr val="008000"/>
                </a:solidFill>
                <a:latin typeface="Calibri" charset="0"/>
              </a:rPr>
              <a:t>Confusing</a:t>
            </a:r>
          </a:p>
          <a:p>
            <a:pPr algn="r">
              <a:spcBef>
                <a:spcPct val="20000"/>
              </a:spcBef>
              <a:buFont typeface="Arial" charset="0"/>
              <a:buNone/>
            </a:pPr>
            <a:endParaRPr lang="en-US" sz="3200">
              <a:latin typeface="Calibri" charset="0"/>
            </a:endParaRPr>
          </a:p>
          <a:p>
            <a:pPr algn="r">
              <a:spcBef>
                <a:spcPct val="20000"/>
              </a:spcBef>
              <a:buFont typeface="Arial" charset="0"/>
              <a:buNone/>
            </a:pPr>
            <a:endParaRPr lang="en-US" sz="3200">
              <a:latin typeface="Calibri" charset="0"/>
            </a:endParaRPr>
          </a:p>
          <a:p>
            <a:pPr algn="r">
              <a:spcBef>
                <a:spcPct val="20000"/>
              </a:spcBef>
              <a:buFont typeface="Arial" charset="0"/>
              <a:buNone/>
            </a:pPr>
            <a:endParaRPr lang="en-US" sz="3200">
              <a:latin typeface="Calibri" charset="0"/>
            </a:endParaRPr>
          </a:p>
        </p:txBody>
      </p:sp>
      <p:sp>
        <p:nvSpPr>
          <p:cNvPr id="12" name="Content Placeholder 5"/>
          <p:cNvSpPr txBox="1">
            <a:spLocks/>
          </p:cNvSpPr>
          <p:nvPr/>
        </p:nvSpPr>
        <p:spPr bwMode="auto">
          <a:xfrm>
            <a:off x="676275" y="5575125"/>
            <a:ext cx="40401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en-US" sz="3200" b="1">
                <a:solidFill>
                  <a:srgbClr val="008000"/>
                </a:solidFill>
                <a:latin typeface="Calibri" charset="0"/>
              </a:rPr>
              <a:t>Intractable</a:t>
            </a:r>
          </a:p>
          <a:p>
            <a:pPr algn="r">
              <a:spcBef>
                <a:spcPct val="20000"/>
              </a:spcBef>
              <a:buFont typeface="Arial" charset="0"/>
              <a:buNone/>
            </a:pPr>
            <a:endParaRPr lang="en-US" sz="3200">
              <a:latin typeface="Calibri" charset="0"/>
            </a:endParaRPr>
          </a:p>
          <a:p>
            <a:pPr algn="r">
              <a:spcBef>
                <a:spcPct val="20000"/>
              </a:spcBef>
              <a:buFont typeface="Arial" charset="0"/>
              <a:buNone/>
            </a:pPr>
            <a:endParaRPr lang="en-US" sz="3200">
              <a:latin typeface="Calibri" charset="0"/>
            </a:endParaRPr>
          </a:p>
          <a:p>
            <a:pPr algn="r">
              <a:spcBef>
                <a:spcPct val="20000"/>
              </a:spcBef>
              <a:buFont typeface="Arial" charset="0"/>
              <a:buNone/>
            </a:pPr>
            <a:endParaRPr lang="en-US" sz="3200">
              <a:latin typeface="Calibri" charset="0"/>
            </a:endParaRPr>
          </a:p>
        </p:txBody>
      </p:sp>
      <p:sp>
        <p:nvSpPr>
          <p:cNvPr id="14" name="Content Placeholder 5"/>
          <p:cNvSpPr txBox="1">
            <a:spLocks/>
          </p:cNvSpPr>
          <p:nvPr/>
        </p:nvSpPr>
        <p:spPr bwMode="auto">
          <a:xfrm>
            <a:off x="676275" y="4855988"/>
            <a:ext cx="4040188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en-US" sz="3200" b="1">
                <a:solidFill>
                  <a:srgbClr val="008000"/>
                </a:solidFill>
                <a:latin typeface="Calibri" charset="0"/>
              </a:rPr>
              <a:t>Contentious</a:t>
            </a:r>
          </a:p>
          <a:p>
            <a:pPr algn="r">
              <a:spcBef>
                <a:spcPct val="20000"/>
              </a:spcBef>
              <a:buFont typeface="Arial" charset="0"/>
              <a:buNone/>
            </a:pPr>
            <a:endParaRPr lang="en-US" sz="3200" b="1">
              <a:solidFill>
                <a:srgbClr val="008000"/>
              </a:solidFill>
              <a:latin typeface="Calibri" charset="0"/>
            </a:endParaRPr>
          </a:p>
          <a:p>
            <a:pPr algn="r">
              <a:spcBef>
                <a:spcPct val="20000"/>
              </a:spcBef>
              <a:buFont typeface="Arial" charset="0"/>
              <a:buNone/>
            </a:pPr>
            <a:endParaRPr lang="en-US" sz="3200">
              <a:latin typeface="Calibri" charset="0"/>
            </a:endParaRPr>
          </a:p>
          <a:p>
            <a:pPr algn="r">
              <a:spcBef>
                <a:spcPct val="20000"/>
              </a:spcBef>
              <a:buFont typeface="Arial" charset="0"/>
              <a:buNone/>
            </a:pPr>
            <a:endParaRPr lang="en-US" sz="3200">
              <a:latin typeface="Calibri" charset="0"/>
            </a:endParaRPr>
          </a:p>
          <a:p>
            <a:pPr algn="r">
              <a:spcBef>
                <a:spcPct val="20000"/>
              </a:spcBef>
              <a:buFont typeface="Arial" charset="0"/>
              <a:buNone/>
            </a:pPr>
            <a:endParaRPr lang="en-US" sz="3200">
              <a:latin typeface="Calibri" charset="0"/>
            </a:endParaRPr>
          </a:p>
        </p:txBody>
      </p:sp>
      <p:sp>
        <p:nvSpPr>
          <p:cNvPr id="16" name="Content Placeholder 7"/>
          <p:cNvSpPr txBox="1">
            <a:spLocks/>
          </p:cNvSpPr>
          <p:nvPr/>
        </p:nvSpPr>
        <p:spPr bwMode="auto">
          <a:xfrm>
            <a:off x="4706938" y="2695400"/>
            <a:ext cx="40417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sz="3200" b="1">
                <a:solidFill>
                  <a:srgbClr val="0000FF"/>
                </a:solidFill>
                <a:latin typeface="Calibri" charset="0"/>
              </a:rPr>
              <a:t>Decision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en-US" sz="3200" b="1">
              <a:solidFill>
                <a:srgbClr val="0000FF"/>
              </a:solidFill>
              <a:latin typeface="Calibri" charset="0"/>
            </a:endParaRPr>
          </a:p>
        </p:txBody>
      </p:sp>
      <p:sp>
        <p:nvSpPr>
          <p:cNvPr id="17" name="Content Placeholder 7"/>
          <p:cNvSpPr txBox="1">
            <a:spLocks/>
          </p:cNvSpPr>
          <p:nvPr/>
        </p:nvSpPr>
        <p:spPr bwMode="auto">
          <a:xfrm>
            <a:off x="4706938" y="3343100"/>
            <a:ext cx="404177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sz="3200" b="1">
                <a:solidFill>
                  <a:srgbClr val="0000FF"/>
                </a:solidFill>
                <a:latin typeface="Calibri" charset="0"/>
              </a:rPr>
              <a:t>Strategy</a:t>
            </a:r>
          </a:p>
        </p:txBody>
      </p:sp>
      <p:sp>
        <p:nvSpPr>
          <p:cNvPr id="18" name="Content Placeholder 7"/>
          <p:cNvSpPr txBox="1">
            <a:spLocks/>
          </p:cNvSpPr>
          <p:nvPr/>
        </p:nvSpPr>
        <p:spPr bwMode="auto">
          <a:xfrm>
            <a:off x="4706938" y="4063825"/>
            <a:ext cx="4041775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sz="3200" b="1">
                <a:solidFill>
                  <a:srgbClr val="0000FF"/>
                </a:solidFill>
                <a:latin typeface="Calibri" charset="0"/>
              </a:rPr>
              <a:t>Idea</a:t>
            </a:r>
          </a:p>
        </p:txBody>
      </p:sp>
      <p:sp>
        <p:nvSpPr>
          <p:cNvPr id="19" name="Content Placeholder 7"/>
          <p:cNvSpPr txBox="1">
            <a:spLocks/>
          </p:cNvSpPr>
          <p:nvPr/>
        </p:nvSpPr>
        <p:spPr bwMode="auto">
          <a:xfrm>
            <a:off x="4706938" y="4855988"/>
            <a:ext cx="404177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sz="3200" b="1">
                <a:solidFill>
                  <a:srgbClr val="0000FF"/>
                </a:solidFill>
                <a:latin typeface="Calibri" charset="0"/>
              </a:rPr>
              <a:t>Product</a:t>
            </a:r>
          </a:p>
        </p:txBody>
      </p:sp>
      <p:sp>
        <p:nvSpPr>
          <p:cNvPr id="20" name="Title 3"/>
          <p:cNvSpPr txBox="1">
            <a:spLocks/>
          </p:cNvSpPr>
          <p:nvPr/>
        </p:nvSpPr>
        <p:spPr bwMode="auto">
          <a:xfrm>
            <a:off x="611188" y="981075"/>
            <a:ext cx="8229600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600" dirty="0">
                <a:latin typeface="Calibri" charset="0"/>
              </a:rPr>
              <a:t>Need to think broadly and systematically and </a:t>
            </a:r>
            <a:r>
              <a:rPr lang="en-US" sz="3600" b="1" dirty="0">
                <a:solidFill>
                  <a:srgbClr val="FF0000"/>
                </a:solidFill>
                <a:latin typeface="Calibri" charset="0"/>
              </a:rPr>
              <a:t>see the big picture</a:t>
            </a:r>
          </a:p>
        </p:txBody>
      </p:sp>
      <p:sp>
        <p:nvSpPr>
          <p:cNvPr id="21" name="Down Arrow 20"/>
          <p:cNvSpPr/>
          <p:nvPr/>
        </p:nvSpPr>
        <p:spPr>
          <a:xfrm>
            <a:off x="4356100" y="692150"/>
            <a:ext cx="484188" cy="360363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7536" name="Slide Number Placeholder 1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3175"/>
            <a:ext cx="2133600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61B2D5B-BAFD-9E4B-BEE4-6578A87EEDA6}" type="slidenum">
              <a:rPr lang="en-US" sz="1200">
                <a:solidFill>
                  <a:srgbClr val="898989"/>
                </a:solidFill>
                <a:latin typeface="Calibri" charset="0"/>
                <a:cs typeface="Arial" charset="0"/>
              </a:rPr>
              <a:pPr eaLnBrk="1" hangingPunct="1"/>
              <a:t>30</a:t>
            </a:fld>
            <a:endParaRPr lang="en-US" sz="1200">
              <a:solidFill>
                <a:srgbClr val="898989"/>
              </a:solidFill>
              <a:latin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824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build="p"/>
      <p:bldP spid="10" grpId="0"/>
      <p:bldP spid="11" grpId="0"/>
      <p:bldP spid="12" grpId="0"/>
      <p:bldP spid="14" grpId="0"/>
      <p:bldP spid="16" grpId="0"/>
      <p:bldP spid="17" grpId="0"/>
      <p:bldP spid="18" grpId="0"/>
      <p:bldP spid="19" grpId="0"/>
      <p:bldP spid="20" grpId="0"/>
      <p:bldP spid="2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itle 6"/>
          <p:cNvSpPr>
            <a:spLocks noGrp="1"/>
          </p:cNvSpPr>
          <p:nvPr>
            <p:ph type="title"/>
          </p:nvPr>
        </p:nvSpPr>
        <p:spPr>
          <a:xfrm>
            <a:off x="457200" y="1133475"/>
            <a:ext cx="8229600" cy="1143000"/>
          </a:xfrm>
        </p:spPr>
        <p:txBody>
          <a:bodyPr/>
          <a:lstStyle/>
          <a:p>
            <a:r>
              <a:rPr lang="en-US" b="1">
                <a:solidFill>
                  <a:srgbClr val="0000FF"/>
                </a:solidFill>
                <a:latin typeface="Calibri" charset="0"/>
              </a:rPr>
              <a:t>Difficulty &amp; Uncertainty</a:t>
            </a:r>
          </a:p>
        </p:txBody>
      </p:sp>
      <p:sp>
        <p:nvSpPr>
          <p:cNvPr id="108546" name="Content Placeholder 7"/>
          <p:cNvSpPr>
            <a:spLocks noGrp="1"/>
          </p:cNvSpPr>
          <p:nvPr>
            <p:ph idx="1"/>
          </p:nvPr>
        </p:nvSpPr>
        <p:spPr>
          <a:xfrm>
            <a:off x="827088" y="2224088"/>
            <a:ext cx="7859712" cy="4445000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  <a:latin typeface="Calibri" charset="0"/>
              </a:rPr>
              <a:t>Complexity</a:t>
            </a:r>
            <a:r>
              <a:rPr lang="en-US">
                <a:latin typeface="Calibri" charset="0"/>
              </a:rPr>
              <a:t> – the problem contains a large number of diverse, dynamic and interdependent elements</a:t>
            </a:r>
          </a:p>
          <a:p>
            <a:r>
              <a:rPr lang="en-US" b="1">
                <a:solidFill>
                  <a:srgbClr val="FF0000"/>
                </a:solidFill>
                <a:latin typeface="Calibri" charset="0"/>
              </a:rPr>
              <a:t>Measurement</a:t>
            </a:r>
            <a:r>
              <a:rPr lang="en-US">
                <a:latin typeface="Calibri" charset="0"/>
              </a:rPr>
              <a:t> – it is difficult or practically unfeasible to get good qualitative data</a:t>
            </a:r>
          </a:p>
          <a:p>
            <a:r>
              <a:rPr lang="en-US" b="1">
                <a:solidFill>
                  <a:srgbClr val="FF0000"/>
                </a:solidFill>
                <a:latin typeface="Calibri" charset="0"/>
              </a:rPr>
              <a:t>Novelty</a:t>
            </a:r>
            <a:r>
              <a:rPr lang="en-US">
                <a:latin typeface="Calibri" charset="0"/>
              </a:rPr>
              <a:t> – there is a new solution evolving or an innovative design is needed</a:t>
            </a:r>
          </a:p>
        </p:txBody>
      </p:sp>
      <p:sp>
        <p:nvSpPr>
          <p:cNvPr id="108550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C59D86A-E5DE-474B-AD48-FAF0B831CE6B}" type="slidenum">
              <a:rPr lang="en-US" sz="1200">
                <a:solidFill>
                  <a:srgbClr val="898989"/>
                </a:solidFill>
                <a:latin typeface="Calibri" charset="0"/>
                <a:cs typeface="Arial" charset="0"/>
              </a:rPr>
              <a:pPr eaLnBrk="1" hangingPunct="1"/>
              <a:t>31</a:t>
            </a:fld>
            <a:endParaRPr lang="en-US" sz="1200">
              <a:solidFill>
                <a:srgbClr val="898989"/>
              </a:solidFill>
              <a:latin typeface="Calibri" charset="0"/>
              <a:cs typeface="Arial" charset="0"/>
            </a:endParaRPr>
          </a:p>
        </p:txBody>
      </p:sp>
      <p:pic>
        <p:nvPicPr>
          <p:cNvPr id="8" name="Picture 6" descr="D:\User\Downloads\MJIIT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0"/>
            <a:ext cx="5219700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263525"/>
            <a:ext cx="1277938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313" y="174625"/>
            <a:ext cx="1389062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53946104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68313" y="2205038"/>
            <a:ext cx="3527425" cy="273685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/>
              <a:t>Scientific/Technical Problems</a:t>
            </a:r>
          </a:p>
          <a:p>
            <a:pPr algn="ctr">
              <a:defRPr/>
            </a:pPr>
            <a:r>
              <a:rPr lang="en-US" sz="3200" b="1" dirty="0"/>
              <a:t>can combine to form </a:t>
            </a:r>
          </a:p>
        </p:txBody>
      </p:sp>
      <p:sp>
        <p:nvSpPr>
          <p:cNvPr id="5" name="Rectangle 4"/>
          <p:cNvSpPr/>
          <p:nvPr/>
        </p:nvSpPr>
        <p:spPr>
          <a:xfrm>
            <a:off x="5148263" y="2205038"/>
            <a:ext cx="3600450" cy="273685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/>
              <a:t>A </a:t>
            </a:r>
          </a:p>
          <a:p>
            <a:pPr algn="ctr">
              <a:defRPr/>
            </a:pPr>
            <a:r>
              <a:rPr lang="en-US" sz="3200" b="1" dirty="0"/>
              <a:t>Complex Problem</a:t>
            </a:r>
          </a:p>
        </p:txBody>
      </p:sp>
      <p:sp>
        <p:nvSpPr>
          <p:cNvPr id="6" name="Right Arrow 5"/>
          <p:cNvSpPr/>
          <p:nvPr/>
        </p:nvSpPr>
        <p:spPr>
          <a:xfrm>
            <a:off x="3995738" y="3500438"/>
            <a:ext cx="1195387" cy="485775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1620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3C58D4A-1BFC-FA4B-B634-CDFEA198D35E}" type="slidenum">
              <a:rPr lang="en-US" sz="1200">
                <a:solidFill>
                  <a:srgbClr val="898989"/>
                </a:solidFill>
                <a:latin typeface="Calibri" charset="0"/>
                <a:cs typeface="Arial" charset="0"/>
              </a:rPr>
              <a:pPr eaLnBrk="1" hangingPunct="1"/>
              <a:t>32</a:t>
            </a:fld>
            <a:endParaRPr lang="en-US" sz="1200">
              <a:solidFill>
                <a:srgbClr val="898989"/>
              </a:solidFill>
              <a:latin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8159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/>
          <p:cNvGraphicFramePr/>
          <p:nvPr/>
        </p:nvGraphicFramePr>
        <p:xfrm>
          <a:off x="-252536" y="260648"/>
          <a:ext cx="8568952" cy="6552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0" name="Diagram 9"/>
          <p:cNvGraphicFramePr/>
          <p:nvPr/>
        </p:nvGraphicFramePr>
        <p:xfrm>
          <a:off x="971600" y="260648"/>
          <a:ext cx="8568952" cy="6552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1" name="Rectangle 10"/>
          <p:cNvSpPr/>
          <p:nvPr/>
        </p:nvSpPr>
        <p:spPr>
          <a:xfrm>
            <a:off x="3924300" y="2349500"/>
            <a:ext cx="1295400" cy="914400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Complex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932238" y="3284538"/>
            <a:ext cx="1296987" cy="9144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Technical</a:t>
            </a:r>
          </a:p>
        </p:txBody>
      </p:sp>
      <p:cxnSp>
        <p:nvCxnSpPr>
          <p:cNvPr id="19" name="Curved Connector 18"/>
          <p:cNvCxnSpPr/>
          <p:nvPr/>
        </p:nvCxnSpPr>
        <p:spPr>
          <a:xfrm>
            <a:off x="1979613" y="6021388"/>
            <a:ext cx="1368425" cy="503237"/>
          </a:xfrm>
          <a:prstGeom prst="curvedConnector3">
            <a:avLst/>
          </a:prstGeom>
          <a:ln>
            <a:solidFill>
              <a:srgbClr val="0000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urved Connector 21"/>
          <p:cNvCxnSpPr/>
          <p:nvPr/>
        </p:nvCxnSpPr>
        <p:spPr>
          <a:xfrm flipV="1">
            <a:off x="4356100" y="5445125"/>
            <a:ext cx="1079500" cy="504825"/>
          </a:xfrm>
          <a:prstGeom prst="curvedConnector3">
            <a:avLst/>
          </a:prstGeom>
          <a:ln>
            <a:solidFill>
              <a:srgbClr val="0000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 rot="5400000" flipH="1" flipV="1">
            <a:off x="5868195" y="4148931"/>
            <a:ext cx="1008062" cy="720725"/>
          </a:xfrm>
          <a:prstGeom prst="curvedConnector3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urved Connector 26"/>
          <p:cNvCxnSpPr/>
          <p:nvPr/>
        </p:nvCxnSpPr>
        <p:spPr>
          <a:xfrm rot="16200000" flipV="1">
            <a:off x="5868988" y="2205038"/>
            <a:ext cx="1079500" cy="647700"/>
          </a:xfrm>
          <a:prstGeom prst="curvedConnector3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urved Connector 28"/>
          <p:cNvCxnSpPr/>
          <p:nvPr/>
        </p:nvCxnSpPr>
        <p:spPr>
          <a:xfrm rot="10800000">
            <a:off x="4140200" y="1125538"/>
            <a:ext cx="1295400" cy="431800"/>
          </a:xfrm>
          <a:prstGeom prst="curvedConnector3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urved Connector 30"/>
          <p:cNvCxnSpPr/>
          <p:nvPr/>
        </p:nvCxnSpPr>
        <p:spPr>
          <a:xfrm rot="10800000" flipV="1">
            <a:off x="1979613" y="620713"/>
            <a:ext cx="1368425" cy="431800"/>
          </a:xfrm>
          <a:prstGeom prst="curvedConnector3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urved Connector 32"/>
          <p:cNvCxnSpPr/>
          <p:nvPr/>
        </p:nvCxnSpPr>
        <p:spPr>
          <a:xfrm rot="5400000">
            <a:off x="396082" y="2132806"/>
            <a:ext cx="1511300" cy="360363"/>
          </a:xfrm>
          <a:prstGeom prst="curvedConnector3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urved Connector 34"/>
          <p:cNvCxnSpPr/>
          <p:nvPr/>
        </p:nvCxnSpPr>
        <p:spPr>
          <a:xfrm rot="16200000" flipH="1">
            <a:off x="899319" y="4077494"/>
            <a:ext cx="1152525" cy="1008063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Freeform 35"/>
          <p:cNvSpPr/>
          <p:nvPr/>
        </p:nvSpPr>
        <p:spPr>
          <a:xfrm>
            <a:off x="3092450" y="125413"/>
            <a:ext cx="4741863" cy="4124325"/>
          </a:xfrm>
          <a:custGeom>
            <a:avLst/>
            <a:gdLst>
              <a:gd name="connsiteX0" fmla="*/ 4249806 w 4741028"/>
              <a:gd name="connsiteY0" fmla="*/ 4061672 h 4124546"/>
              <a:gd name="connsiteX1" fmla="*/ 4337820 w 4741028"/>
              <a:gd name="connsiteY1" fmla="*/ 3873049 h 4124546"/>
              <a:gd name="connsiteX2" fmla="*/ 4375540 w 4741028"/>
              <a:gd name="connsiteY2" fmla="*/ 3810175 h 4124546"/>
              <a:gd name="connsiteX3" fmla="*/ 4438407 w 4741028"/>
              <a:gd name="connsiteY3" fmla="*/ 3747301 h 4124546"/>
              <a:gd name="connsiteX4" fmla="*/ 4463554 w 4741028"/>
              <a:gd name="connsiteY4" fmla="*/ 3697001 h 4124546"/>
              <a:gd name="connsiteX5" fmla="*/ 4513848 w 4741028"/>
              <a:gd name="connsiteY5" fmla="*/ 3621552 h 4124546"/>
              <a:gd name="connsiteX6" fmla="*/ 4576715 w 4741028"/>
              <a:gd name="connsiteY6" fmla="*/ 3533529 h 4124546"/>
              <a:gd name="connsiteX7" fmla="*/ 4627008 w 4741028"/>
              <a:gd name="connsiteY7" fmla="*/ 3432930 h 4124546"/>
              <a:gd name="connsiteX8" fmla="*/ 4664728 w 4741028"/>
              <a:gd name="connsiteY8" fmla="*/ 3332331 h 4124546"/>
              <a:gd name="connsiteX9" fmla="*/ 4715022 w 4741028"/>
              <a:gd name="connsiteY9" fmla="*/ 3256882 h 4124546"/>
              <a:gd name="connsiteX10" fmla="*/ 4715022 w 4741028"/>
              <a:gd name="connsiteY10" fmla="*/ 2892212 h 4124546"/>
              <a:gd name="connsiteX11" fmla="*/ 4702449 w 4741028"/>
              <a:gd name="connsiteY11" fmla="*/ 2841913 h 4124546"/>
              <a:gd name="connsiteX12" fmla="*/ 4689875 w 4741028"/>
              <a:gd name="connsiteY12" fmla="*/ 2766464 h 4124546"/>
              <a:gd name="connsiteX13" fmla="*/ 4677302 w 4741028"/>
              <a:gd name="connsiteY13" fmla="*/ 2728739 h 4124546"/>
              <a:gd name="connsiteX14" fmla="*/ 4664728 w 4741028"/>
              <a:gd name="connsiteY14" fmla="*/ 2665865 h 4124546"/>
              <a:gd name="connsiteX15" fmla="*/ 4639582 w 4741028"/>
              <a:gd name="connsiteY15" fmla="*/ 2565266 h 4124546"/>
              <a:gd name="connsiteX16" fmla="*/ 4627008 w 4741028"/>
              <a:gd name="connsiteY16" fmla="*/ 2527542 h 4124546"/>
              <a:gd name="connsiteX17" fmla="*/ 4601861 w 4741028"/>
              <a:gd name="connsiteY17" fmla="*/ 2426943 h 4124546"/>
              <a:gd name="connsiteX18" fmla="*/ 4589288 w 4741028"/>
              <a:gd name="connsiteY18" fmla="*/ 2389219 h 4124546"/>
              <a:gd name="connsiteX19" fmla="*/ 4564141 w 4741028"/>
              <a:gd name="connsiteY19" fmla="*/ 2301195 h 4124546"/>
              <a:gd name="connsiteX20" fmla="*/ 4513848 w 4741028"/>
              <a:gd name="connsiteY20" fmla="*/ 2213171 h 4124546"/>
              <a:gd name="connsiteX21" fmla="*/ 4488701 w 4741028"/>
              <a:gd name="connsiteY21" fmla="*/ 2112572 h 4124546"/>
              <a:gd name="connsiteX22" fmla="*/ 4438407 w 4741028"/>
              <a:gd name="connsiteY22" fmla="*/ 2037123 h 4124546"/>
              <a:gd name="connsiteX23" fmla="*/ 4375540 w 4741028"/>
              <a:gd name="connsiteY23" fmla="*/ 1923950 h 4124546"/>
              <a:gd name="connsiteX24" fmla="*/ 4337820 w 4741028"/>
              <a:gd name="connsiteY24" fmla="*/ 1886225 h 4124546"/>
              <a:gd name="connsiteX25" fmla="*/ 4287527 w 4741028"/>
              <a:gd name="connsiteY25" fmla="*/ 1810776 h 4124546"/>
              <a:gd name="connsiteX26" fmla="*/ 4237233 w 4741028"/>
              <a:gd name="connsiteY26" fmla="*/ 1735327 h 4124546"/>
              <a:gd name="connsiteX27" fmla="*/ 4212086 w 4741028"/>
              <a:gd name="connsiteY27" fmla="*/ 1697603 h 4124546"/>
              <a:gd name="connsiteX28" fmla="*/ 4124073 w 4741028"/>
              <a:gd name="connsiteY28" fmla="*/ 1609579 h 4124546"/>
              <a:gd name="connsiteX29" fmla="*/ 3998339 w 4741028"/>
              <a:gd name="connsiteY29" fmla="*/ 1458681 h 4124546"/>
              <a:gd name="connsiteX30" fmla="*/ 3948045 w 4741028"/>
              <a:gd name="connsiteY30" fmla="*/ 1395807 h 4124546"/>
              <a:gd name="connsiteX31" fmla="*/ 3910325 w 4741028"/>
              <a:gd name="connsiteY31" fmla="*/ 1370657 h 4124546"/>
              <a:gd name="connsiteX32" fmla="*/ 3872605 w 4741028"/>
              <a:gd name="connsiteY32" fmla="*/ 1332933 h 4124546"/>
              <a:gd name="connsiteX33" fmla="*/ 3834884 w 4741028"/>
              <a:gd name="connsiteY33" fmla="*/ 1282633 h 4124546"/>
              <a:gd name="connsiteX34" fmla="*/ 3797164 w 4741028"/>
              <a:gd name="connsiteY34" fmla="*/ 1270059 h 4124546"/>
              <a:gd name="connsiteX35" fmla="*/ 3759444 w 4741028"/>
              <a:gd name="connsiteY35" fmla="*/ 1232334 h 4124546"/>
              <a:gd name="connsiteX36" fmla="*/ 3684004 w 4741028"/>
              <a:gd name="connsiteY36" fmla="*/ 1182035 h 4124546"/>
              <a:gd name="connsiteX37" fmla="*/ 3621137 w 4741028"/>
              <a:gd name="connsiteY37" fmla="*/ 1106586 h 4124546"/>
              <a:gd name="connsiteX38" fmla="*/ 3583417 w 4741028"/>
              <a:gd name="connsiteY38" fmla="*/ 1081436 h 4124546"/>
              <a:gd name="connsiteX39" fmla="*/ 3507976 w 4741028"/>
              <a:gd name="connsiteY39" fmla="*/ 1005987 h 4124546"/>
              <a:gd name="connsiteX40" fmla="*/ 3432536 w 4741028"/>
              <a:gd name="connsiteY40" fmla="*/ 955688 h 4124546"/>
              <a:gd name="connsiteX41" fmla="*/ 3394816 w 4741028"/>
              <a:gd name="connsiteY41" fmla="*/ 930538 h 4124546"/>
              <a:gd name="connsiteX42" fmla="*/ 3369669 w 4741028"/>
              <a:gd name="connsiteY42" fmla="*/ 892814 h 4124546"/>
              <a:gd name="connsiteX43" fmla="*/ 3281655 w 4741028"/>
              <a:gd name="connsiteY43" fmla="*/ 829939 h 4124546"/>
              <a:gd name="connsiteX44" fmla="*/ 3206215 w 4741028"/>
              <a:gd name="connsiteY44" fmla="*/ 779640 h 4124546"/>
              <a:gd name="connsiteX45" fmla="*/ 3155921 w 4741028"/>
              <a:gd name="connsiteY45" fmla="*/ 716766 h 4124546"/>
              <a:gd name="connsiteX46" fmla="*/ 3118201 w 4741028"/>
              <a:gd name="connsiteY46" fmla="*/ 666467 h 4124546"/>
              <a:gd name="connsiteX47" fmla="*/ 3067908 w 4741028"/>
              <a:gd name="connsiteY47" fmla="*/ 628742 h 4124546"/>
              <a:gd name="connsiteX48" fmla="*/ 3017614 w 4741028"/>
              <a:gd name="connsiteY48" fmla="*/ 578443 h 4124546"/>
              <a:gd name="connsiteX49" fmla="*/ 2942174 w 4741028"/>
              <a:gd name="connsiteY49" fmla="*/ 528143 h 4124546"/>
              <a:gd name="connsiteX50" fmla="*/ 2904453 w 4741028"/>
              <a:gd name="connsiteY50" fmla="*/ 502994 h 4124546"/>
              <a:gd name="connsiteX51" fmla="*/ 2778719 w 4741028"/>
              <a:gd name="connsiteY51" fmla="*/ 465269 h 4124546"/>
              <a:gd name="connsiteX52" fmla="*/ 2690706 w 4741028"/>
              <a:gd name="connsiteY52" fmla="*/ 452694 h 4124546"/>
              <a:gd name="connsiteX53" fmla="*/ 2539825 w 4741028"/>
              <a:gd name="connsiteY53" fmla="*/ 402395 h 4124546"/>
              <a:gd name="connsiteX54" fmla="*/ 2502105 w 4741028"/>
              <a:gd name="connsiteY54" fmla="*/ 389820 h 4124546"/>
              <a:gd name="connsiteX55" fmla="*/ 2388944 w 4741028"/>
              <a:gd name="connsiteY55" fmla="*/ 326946 h 4124546"/>
              <a:gd name="connsiteX56" fmla="*/ 2351224 w 4741028"/>
              <a:gd name="connsiteY56" fmla="*/ 289222 h 4124546"/>
              <a:gd name="connsiteX57" fmla="*/ 2313504 w 4741028"/>
              <a:gd name="connsiteY57" fmla="*/ 276647 h 4124546"/>
              <a:gd name="connsiteX58" fmla="*/ 2225490 w 4741028"/>
              <a:gd name="connsiteY58" fmla="*/ 226347 h 4124546"/>
              <a:gd name="connsiteX59" fmla="*/ 2187770 w 4741028"/>
              <a:gd name="connsiteY59" fmla="*/ 188623 h 4124546"/>
              <a:gd name="connsiteX60" fmla="*/ 2150050 w 4741028"/>
              <a:gd name="connsiteY60" fmla="*/ 163473 h 4124546"/>
              <a:gd name="connsiteX61" fmla="*/ 2112330 w 4741028"/>
              <a:gd name="connsiteY61" fmla="*/ 125749 h 4124546"/>
              <a:gd name="connsiteX62" fmla="*/ 2036889 w 4741028"/>
              <a:gd name="connsiteY62" fmla="*/ 100599 h 4124546"/>
              <a:gd name="connsiteX63" fmla="*/ 1999169 w 4741028"/>
              <a:gd name="connsiteY63" fmla="*/ 75449 h 4124546"/>
              <a:gd name="connsiteX64" fmla="*/ 1923729 w 4741028"/>
              <a:gd name="connsiteY64" fmla="*/ 50300 h 4124546"/>
              <a:gd name="connsiteX65" fmla="*/ 1886009 w 4741028"/>
              <a:gd name="connsiteY65" fmla="*/ 25150 h 4124546"/>
              <a:gd name="connsiteX66" fmla="*/ 1760275 w 4741028"/>
              <a:gd name="connsiteY66" fmla="*/ 0 h 4124546"/>
              <a:gd name="connsiteX67" fmla="*/ 1269912 w 4741028"/>
              <a:gd name="connsiteY67" fmla="*/ 12575 h 4124546"/>
              <a:gd name="connsiteX68" fmla="*/ 716683 w 4741028"/>
              <a:gd name="connsiteY68" fmla="*/ 25150 h 4124546"/>
              <a:gd name="connsiteX69" fmla="*/ 641243 w 4741028"/>
              <a:gd name="connsiteY69" fmla="*/ 50300 h 4124546"/>
              <a:gd name="connsiteX70" fmla="*/ 502935 w 4741028"/>
              <a:gd name="connsiteY70" fmla="*/ 62875 h 4124546"/>
              <a:gd name="connsiteX71" fmla="*/ 427495 w 4741028"/>
              <a:gd name="connsiteY71" fmla="*/ 113174 h 4124546"/>
              <a:gd name="connsiteX72" fmla="*/ 163454 w 4741028"/>
              <a:gd name="connsiteY72" fmla="*/ 150898 h 4124546"/>
              <a:gd name="connsiteX73" fmla="*/ 125734 w 4741028"/>
              <a:gd name="connsiteY73" fmla="*/ 301796 h 4124546"/>
              <a:gd name="connsiteX74" fmla="*/ 100587 w 4741028"/>
              <a:gd name="connsiteY74" fmla="*/ 402395 h 4124546"/>
              <a:gd name="connsiteX75" fmla="*/ 50293 w 4741028"/>
              <a:gd name="connsiteY75" fmla="*/ 477844 h 4124546"/>
              <a:gd name="connsiteX76" fmla="*/ 37720 w 4741028"/>
              <a:gd name="connsiteY76" fmla="*/ 515569 h 4124546"/>
              <a:gd name="connsiteX77" fmla="*/ 12573 w 4741028"/>
              <a:gd name="connsiteY77" fmla="*/ 565868 h 4124546"/>
              <a:gd name="connsiteX78" fmla="*/ 0 w 4741028"/>
              <a:gd name="connsiteY78" fmla="*/ 616167 h 4124546"/>
              <a:gd name="connsiteX79" fmla="*/ 37720 w 4741028"/>
              <a:gd name="connsiteY79" fmla="*/ 767065 h 4124546"/>
              <a:gd name="connsiteX80" fmla="*/ 88013 w 4741028"/>
              <a:gd name="connsiteY80" fmla="*/ 804790 h 4124546"/>
              <a:gd name="connsiteX81" fmla="*/ 125734 w 4741028"/>
              <a:gd name="connsiteY81" fmla="*/ 829939 h 4124546"/>
              <a:gd name="connsiteX82" fmla="*/ 201174 w 4741028"/>
              <a:gd name="connsiteY82" fmla="*/ 880239 h 4124546"/>
              <a:gd name="connsiteX83" fmla="*/ 314334 w 4741028"/>
              <a:gd name="connsiteY83" fmla="*/ 968263 h 4124546"/>
              <a:gd name="connsiteX84" fmla="*/ 364628 w 4741028"/>
              <a:gd name="connsiteY84" fmla="*/ 980837 h 4124546"/>
              <a:gd name="connsiteX85" fmla="*/ 440068 w 4741028"/>
              <a:gd name="connsiteY85" fmla="*/ 1031137 h 4124546"/>
              <a:gd name="connsiteX86" fmla="*/ 477789 w 4741028"/>
              <a:gd name="connsiteY86" fmla="*/ 1043712 h 4124546"/>
              <a:gd name="connsiteX87" fmla="*/ 553229 w 4741028"/>
              <a:gd name="connsiteY87" fmla="*/ 1094011 h 4124546"/>
              <a:gd name="connsiteX88" fmla="*/ 590949 w 4741028"/>
              <a:gd name="connsiteY88" fmla="*/ 1106586 h 4124546"/>
              <a:gd name="connsiteX89" fmla="*/ 641243 w 4741028"/>
              <a:gd name="connsiteY89" fmla="*/ 1119161 h 4124546"/>
              <a:gd name="connsiteX90" fmla="*/ 704110 w 4741028"/>
              <a:gd name="connsiteY90" fmla="*/ 1144310 h 4124546"/>
              <a:gd name="connsiteX91" fmla="*/ 741830 w 4741028"/>
              <a:gd name="connsiteY91" fmla="*/ 1156885 h 4124546"/>
              <a:gd name="connsiteX92" fmla="*/ 892711 w 4741028"/>
              <a:gd name="connsiteY92" fmla="*/ 1169460 h 4124546"/>
              <a:gd name="connsiteX93" fmla="*/ 1056165 w 4741028"/>
              <a:gd name="connsiteY93" fmla="*/ 1207184 h 4124546"/>
              <a:gd name="connsiteX94" fmla="*/ 1093885 w 4741028"/>
              <a:gd name="connsiteY94" fmla="*/ 1219759 h 4124546"/>
              <a:gd name="connsiteX95" fmla="*/ 1257339 w 4741028"/>
              <a:gd name="connsiteY95" fmla="*/ 1257484 h 4124546"/>
              <a:gd name="connsiteX96" fmla="*/ 1307633 w 4741028"/>
              <a:gd name="connsiteY96" fmla="*/ 1282633 h 4124546"/>
              <a:gd name="connsiteX97" fmla="*/ 1408220 w 4741028"/>
              <a:gd name="connsiteY97" fmla="*/ 1307783 h 4124546"/>
              <a:gd name="connsiteX98" fmla="*/ 1445940 w 4741028"/>
              <a:gd name="connsiteY98" fmla="*/ 1320358 h 4124546"/>
              <a:gd name="connsiteX99" fmla="*/ 1483660 w 4741028"/>
              <a:gd name="connsiteY99" fmla="*/ 1345508 h 4124546"/>
              <a:gd name="connsiteX100" fmla="*/ 1571674 w 4741028"/>
              <a:gd name="connsiteY100" fmla="*/ 1370657 h 4124546"/>
              <a:gd name="connsiteX101" fmla="*/ 1609394 w 4741028"/>
              <a:gd name="connsiteY101" fmla="*/ 1395807 h 4124546"/>
              <a:gd name="connsiteX102" fmla="*/ 1684834 w 4741028"/>
              <a:gd name="connsiteY102" fmla="*/ 1420957 h 4124546"/>
              <a:gd name="connsiteX103" fmla="*/ 1722554 w 4741028"/>
              <a:gd name="connsiteY103" fmla="*/ 1458681 h 4124546"/>
              <a:gd name="connsiteX104" fmla="*/ 1772848 w 4741028"/>
              <a:gd name="connsiteY104" fmla="*/ 1483831 h 4124546"/>
              <a:gd name="connsiteX105" fmla="*/ 1810568 w 4741028"/>
              <a:gd name="connsiteY105" fmla="*/ 1508980 h 4124546"/>
              <a:gd name="connsiteX106" fmla="*/ 1873435 w 4741028"/>
              <a:gd name="connsiteY106" fmla="*/ 1571855 h 4124546"/>
              <a:gd name="connsiteX107" fmla="*/ 1898582 w 4741028"/>
              <a:gd name="connsiteY107" fmla="*/ 1609579 h 4124546"/>
              <a:gd name="connsiteX108" fmla="*/ 1936302 w 4741028"/>
              <a:gd name="connsiteY108" fmla="*/ 1634729 h 4124546"/>
              <a:gd name="connsiteX109" fmla="*/ 1986596 w 4741028"/>
              <a:gd name="connsiteY109" fmla="*/ 1672453 h 4124546"/>
              <a:gd name="connsiteX110" fmla="*/ 2049463 w 4741028"/>
              <a:gd name="connsiteY110" fmla="*/ 1735327 h 4124546"/>
              <a:gd name="connsiteX111" fmla="*/ 2112330 w 4741028"/>
              <a:gd name="connsiteY111" fmla="*/ 1798202 h 4124546"/>
              <a:gd name="connsiteX112" fmla="*/ 2150050 w 4741028"/>
              <a:gd name="connsiteY112" fmla="*/ 1848501 h 4124546"/>
              <a:gd name="connsiteX113" fmla="*/ 2238064 w 4741028"/>
              <a:gd name="connsiteY113" fmla="*/ 1936525 h 4124546"/>
              <a:gd name="connsiteX114" fmla="*/ 2300931 w 4741028"/>
              <a:gd name="connsiteY114" fmla="*/ 2011974 h 4124546"/>
              <a:gd name="connsiteX115" fmla="*/ 2338651 w 4741028"/>
              <a:gd name="connsiteY115" fmla="*/ 2037123 h 4124546"/>
              <a:gd name="connsiteX116" fmla="*/ 2376371 w 4741028"/>
              <a:gd name="connsiteY116" fmla="*/ 2074848 h 4124546"/>
              <a:gd name="connsiteX117" fmla="*/ 2451811 w 4741028"/>
              <a:gd name="connsiteY117" fmla="*/ 2137722 h 4124546"/>
              <a:gd name="connsiteX118" fmla="*/ 2539825 w 4741028"/>
              <a:gd name="connsiteY118" fmla="*/ 2225746 h 4124546"/>
              <a:gd name="connsiteX119" fmla="*/ 2615265 w 4741028"/>
              <a:gd name="connsiteY119" fmla="*/ 2288620 h 4124546"/>
              <a:gd name="connsiteX120" fmla="*/ 2665559 w 4741028"/>
              <a:gd name="connsiteY120" fmla="*/ 2364069 h 4124546"/>
              <a:gd name="connsiteX121" fmla="*/ 2690706 w 4741028"/>
              <a:gd name="connsiteY121" fmla="*/ 2439518 h 4124546"/>
              <a:gd name="connsiteX122" fmla="*/ 2728426 w 4741028"/>
              <a:gd name="connsiteY122" fmla="*/ 2489817 h 4124546"/>
              <a:gd name="connsiteX123" fmla="*/ 2753573 w 4741028"/>
              <a:gd name="connsiteY123" fmla="*/ 2527542 h 4124546"/>
              <a:gd name="connsiteX124" fmla="*/ 2829013 w 4741028"/>
              <a:gd name="connsiteY124" fmla="*/ 2615566 h 4124546"/>
              <a:gd name="connsiteX125" fmla="*/ 2854160 w 4741028"/>
              <a:gd name="connsiteY125" fmla="*/ 2678440 h 4124546"/>
              <a:gd name="connsiteX126" fmla="*/ 2879307 w 4741028"/>
              <a:gd name="connsiteY126" fmla="*/ 2728739 h 4124546"/>
              <a:gd name="connsiteX127" fmla="*/ 2917027 w 4741028"/>
              <a:gd name="connsiteY127" fmla="*/ 2804188 h 4124546"/>
              <a:gd name="connsiteX128" fmla="*/ 2929600 w 4741028"/>
              <a:gd name="connsiteY128" fmla="*/ 2841913 h 4124546"/>
              <a:gd name="connsiteX129" fmla="*/ 2942174 w 4741028"/>
              <a:gd name="connsiteY129" fmla="*/ 2904787 h 4124546"/>
              <a:gd name="connsiteX130" fmla="*/ 2967320 w 4741028"/>
              <a:gd name="connsiteY130" fmla="*/ 2955086 h 4124546"/>
              <a:gd name="connsiteX131" fmla="*/ 3005041 w 4741028"/>
              <a:gd name="connsiteY131" fmla="*/ 3080835 h 4124546"/>
              <a:gd name="connsiteX132" fmla="*/ 3017614 w 4741028"/>
              <a:gd name="connsiteY132" fmla="*/ 3168858 h 4124546"/>
              <a:gd name="connsiteX133" fmla="*/ 3030187 w 4741028"/>
              <a:gd name="connsiteY133" fmla="*/ 3231733 h 4124546"/>
              <a:gd name="connsiteX134" fmla="*/ 3042761 w 4741028"/>
              <a:gd name="connsiteY134" fmla="*/ 3420355 h 4124546"/>
              <a:gd name="connsiteX135" fmla="*/ 3067908 w 4741028"/>
              <a:gd name="connsiteY135" fmla="*/ 3495804 h 4124546"/>
              <a:gd name="connsiteX136" fmla="*/ 3093054 w 4741028"/>
              <a:gd name="connsiteY136" fmla="*/ 3583828 h 4124546"/>
              <a:gd name="connsiteX137" fmla="*/ 3105628 w 4741028"/>
              <a:gd name="connsiteY137" fmla="*/ 3634127 h 4124546"/>
              <a:gd name="connsiteX138" fmla="*/ 3143348 w 4741028"/>
              <a:gd name="connsiteY138" fmla="*/ 3684427 h 4124546"/>
              <a:gd name="connsiteX139" fmla="*/ 3193641 w 4741028"/>
              <a:gd name="connsiteY139" fmla="*/ 3772450 h 4124546"/>
              <a:gd name="connsiteX140" fmla="*/ 3231362 w 4741028"/>
              <a:gd name="connsiteY140" fmla="*/ 3810175 h 4124546"/>
              <a:gd name="connsiteX141" fmla="*/ 3256508 w 4741028"/>
              <a:gd name="connsiteY141" fmla="*/ 3847899 h 4124546"/>
              <a:gd name="connsiteX142" fmla="*/ 3382242 w 4741028"/>
              <a:gd name="connsiteY142" fmla="*/ 3923348 h 4124546"/>
              <a:gd name="connsiteX143" fmla="*/ 3445109 w 4741028"/>
              <a:gd name="connsiteY143" fmla="*/ 3973648 h 4124546"/>
              <a:gd name="connsiteX144" fmla="*/ 3545696 w 4741028"/>
              <a:gd name="connsiteY144" fmla="*/ 3998797 h 4124546"/>
              <a:gd name="connsiteX145" fmla="*/ 3595990 w 4741028"/>
              <a:gd name="connsiteY145" fmla="*/ 4023947 h 4124546"/>
              <a:gd name="connsiteX146" fmla="*/ 3696577 w 4741028"/>
              <a:gd name="connsiteY146" fmla="*/ 4049097 h 4124546"/>
              <a:gd name="connsiteX147" fmla="*/ 3734297 w 4741028"/>
              <a:gd name="connsiteY147" fmla="*/ 4074246 h 4124546"/>
              <a:gd name="connsiteX148" fmla="*/ 3809738 w 4741028"/>
              <a:gd name="connsiteY148" fmla="*/ 4099396 h 4124546"/>
              <a:gd name="connsiteX149" fmla="*/ 3847458 w 4741028"/>
              <a:gd name="connsiteY149" fmla="*/ 4111971 h 4124546"/>
              <a:gd name="connsiteX150" fmla="*/ 3885178 w 4741028"/>
              <a:gd name="connsiteY150" fmla="*/ 4124546 h 4124546"/>
              <a:gd name="connsiteX151" fmla="*/ 4124073 w 4741028"/>
              <a:gd name="connsiteY151" fmla="*/ 4111971 h 4124546"/>
              <a:gd name="connsiteX152" fmla="*/ 4174366 w 4741028"/>
              <a:gd name="connsiteY152" fmla="*/ 4099396 h 4124546"/>
              <a:gd name="connsiteX153" fmla="*/ 4249806 w 4741028"/>
              <a:gd name="connsiteY153" fmla="*/ 4061672 h 4124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4741028" h="4124546">
                <a:moveTo>
                  <a:pt x="4249806" y="4061672"/>
                </a:moveTo>
                <a:cubicBezTo>
                  <a:pt x="4277048" y="4023948"/>
                  <a:pt x="4275529" y="3972727"/>
                  <a:pt x="4337820" y="3873049"/>
                </a:cubicBezTo>
                <a:cubicBezTo>
                  <a:pt x="4350772" y="3852323"/>
                  <a:pt x="4360273" y="3829260"/>
                  <a:pt x="4375540" y="3810175"/>
                </a:cubicBezTo>
                <a:cubicBezTo>
                  <a:pt x="4394053" y="3787031"/>
                  <a:pt x="4417451" y="3768259"/>
                  <a:pt x="4438407" y="3747301"/>
                </a:cubicBezTo>
                <a:cubicBezTo>
                  <a:pt x="4446789" y="3730534"/>
                  <a:pt x="4453910" y="3713075"/>
                  <a:pt x="4463554" y="3697001"/>
                </a:cubicBezTo>
                <a:cubicBezTo>
                  <a:pt x="4479103" y="3671082"/>
                  <a:pt x="4497083" y="3646702"/>
                  <a:pt x="4513848" y="3621552"/>
                </a:cubicBezTo>
                <a:cubicBezTo>
                  <a:pt x="4550616" y="3566394"/>
                  <a:pt x="4529932" y="3595913"/>
                  <a:pt x="4576715" y="3533529"/>
                </a:cubicBezTo>
                <a:cubicBezTo>
                  <a:pt x="4615798" y="3416261"/>
                  <a:pt x="4547837" y="3611083"/>
                  <a:pt x="4627008" y="3432930"/>
                </a:cubicBezTo>
                <a:cubicBezTo>
                  <a:pt x="4678163" y="3317820"/>
                  <a:pt x="4594939" y="3448661"/>
                  <a:pt x="4664728" y="3332331"/>
                </a:cubicBezTo>
                <a:cubicBezTo>
                  <a:pt x="4680277" y="3306412"/>
                  <a:pt x="4715022" y="3256882"/>
                  <a:pt x="4715022" y="3256882"/>
                </a:cubicBezTo>
                <a:cubicBezTo>
                  <a:pt x="4761108" y="3118606"/>
                  <a:pt x="4736099" y="3208415"/>
                  <a:pt x="4715022" y="2892212"/>
                </a:cubicBezTo>
                <a:cubicBezTo>
                  <a:pt x="4713873" y="2874968"/>
                  <a:pt x="4705838" y="2858860"/>
                  <a:pt x="4702449" y="2841913"/>
                </a:cubicBezTo>
                <a:cubicBezTo>
                  <a:pt x="4697449" y="2816911"/>
                  <a:pt x="4695405" y="2791354"/>
                  <a:pt x="4689875" y="2766464"/>
                </a:cubicBezTo>
                <a:cubicBezTo>
                  <a:pt x="4687000" y="2753525"/>
                  <a:pt x="4680516" y="2741598"/>
                  <a:pt x="4677302" y="2728739"/>
                </a:cubicBezTo>
                <a:cubicBezTo>
                  <a:pt x="4672119" y="2708004"/>
                  <a:pt x="4669533" y="2686691"/>
                  <a:pt x="4664728" y="2665865"/>
                </a:cubicBezTo>
                <a:cubicBezTo>
                  <a:pt x="4656957" y="2632185"/>
                  <a:pt x="4650512" y="2598057"/>
                  <a:pt x="4639582" y="2565266"/>
                </a:cubicBezTo>
                <a:cubicBezTo>
                  <a:pt x="4635391" y="2552691"/>
                  <a:pt x="4630495" y="2540330"/>
                  <a:pt x="4627008" y="2527542"/>
                </a:cubicBezTo>
                <a:cubicBezTo>
                  <a:pt x="4617914" y="2494195"/>
                  <a:pt x="4612790" y="2459734"/>
                  <a:pt x="4601861" y="2426943"/>
                </a:cubicBezTo>
                <a:cubicBezTo>
                  <a:pt x="4597670" y="2414368"/>
                  <a:pt x="4592929" y="2401964"/>
                  <a:pt x="4589288" y="2389219"/>
                </a:cubicBezTo>
                <a:cubicBezTo>
                  <a:pt x="4583914" y="2370408"/>
                  <a:pt x="4574193" y="2321302"/>
                  <a:pt x="4564141" y="2301195"/>
                </a:cubicBezTo>
                <a:cubicBezTo>
                  <a:pt x="4536552" y="2246010"/>
                  <a:pt x="4535888" y="2279297"/>
                  <a:pt x="4513848" y="2213171"/>
                </a:cubicBezTo>
                <a:cubicBezTo>
                  <a:pt x="4502919" y="2180380"/>
                  <a:pt x="4507873" y="2141333"/>
                  <a:pt x="4488701" y="2112572"/>
                </a:cubicBezTo>
                <a:cubicBezTo>
                  <a:pt x="4471936" y="2087422"/>
                  <a:pt x="4451923" y="2064158"/>
                  <a:pt x="4438407" y="2037123"/>
                </a:cubicBezTo>
                <a:cubicBezTo>
                  <a:pt x="4420492" y="2001288"/>
                  <a:pt x="4399227" y="1955536"/>
                  <a:pt x="4375540" y="1923950"/>
                </a:cubicBezTo>
                <a:cubicBezTo>
                  <a:pt x="4364871" y="1909723"/>
                  <a:pt x="4350393" y="1898800"/>
                  <a:pt x="4337820" y="1886225"/>
                </a:cubicBezTo>
                <a:cubicBezTo>
                  <a:pt x="4313775" y="1814079"/>
                  <a:pt x="4342467" y="1881421"/>
                  <a:pt x="4287527" y="1810776"/>
                </a:cubicBezTo>
                <a:cubicBezTo>
                  <a:pt x="4268972" y="1786917"/>
                  <a:pt x="4253998" y="1760477"/>
                  <a:pt x="4237233" y="1735327"/>
                </a:cubicBezTo>
                <a:cubicBezTo>
                  <a:pt x="4228851" y="1722752"/>
                  <a:pt x="4222771" y="1708290"/>
                  <a:pt x="4212086" y="1697603"/>
                </a:cubicBezTo>
                <a:cubicBezTo>
                  <a:pt x="4182748" y="1668262"/>
                  <a:pt x="4147087" y="1644104"/>
                  <a:pt x="4124073" y="1609579"/>
                </a:cubicBezTo>
                <a:cubicBezTo>
                  <a:pt x="3971783" y="1381120"/>
                  <a:pt x="4191954" y="1700724"/>
                  <a:pt x="3998339" y="1458681"/>
                </a:cubicBezTo>
                <a:cubicBezTo>
                  <a:pt x="3981574" y="1437723"/>
                  <a:pt x="3967021" y="1414786"/>
                  <a:pt x="3948045" y="1395807"/>
                </a:cubicBezTo>
                <a:cubicBezTo>
                  <a:pt x="3937360" y="1385121"/>
                  <a:pt x="3921934" y="1380332"/>
                  <a:pt x="3910325" y="1370657"/>
                </a:cubicBezTo>
                <a:cubicBezTo>
                  <a:pt x="3896665" y="1359272"/>
                  <a:pt x="3884177" y="1346435"/>
                  <a:pt x="3872605" y="1332933"/>
                </a:cubicBezTo>
                <a:cubicBezTo>
                  <a:pt x="3858967" y="1317020"/>
                  <a:pt x="3850983" y="1296051"/>
                  <a:pt x="3834884" y="1282633"/>
                </a:cubicBezTo>
                <a:cubicBezTo>
                  <a:pt x="3824703" y="1274148"/>
                  <a:pt x="3809737" y="1274250"/>
                  <a:pt x="3797164" y="1270059"/>
                </a:cubicBezTo>
                <a:cubicBezTo>
                  <a:pt x="3784591" y="1257484"/>
                  <a:pt x="3773480" y="1243252"/>
                  <a:pt x="3759444" y="1232334"/>
                </a:cubicBezTo>
                <a:cubicBezTo>
                  <a:pt x="3735588" y="1213777"/>
                  <a:pt x="3684004" y="1182035"/>
                  <a:pt x="3684004" y="1182035"/>
                </a:cubicBezTo>
                <a:cubicBezTo>
                  <a:pt x="3659278" y="1144941"/>
                  <a:pt x="3657442" y="1136844"/>
                  <a:pt x="3621137" y="1106586"/>
                </a:cubicBezTo>
                <a:cubicBezTo>
                  <a:pt x="3609528" y="1096911"/>
                  <a:pt x="3594711" y="1091476"/>
                  <a:pt x="3583417" y="1081436"/>
                </a:cubicBezTo>
                <a:cubicBezTo>
                  <a:pt x="3556837" y="1057806"/>
                  <a:pt x="3537567" y="1025717"/>
                  <a:pt x="3507976" y="1005987"/>
                </a:cubicBezTo>
                <a:lnTo>
                  <a:pt x="3432536" y="955688"/>
                </a:lnTo>
                <a:lnTo>
                  <a:pt x="3394816" y="930538"/>
                </a:lnTo>
                <a:cubicBezTo>
                  <a:pt x="3386434" y="917963"/>
                  <a:pt x="3380355" y="903501"/>
                  <a:pt x="3369669" y="892814"/>
                </a:cubicBezTo>
                <a:cubicBezTo>
                  <a:pt x="3324372" y="847513"/>
                  <a:pt x="3324490" y="865639"/>
                  <a:pt x="3281655" y="829939"/>
                </a:cubicBezTo>
                <a:cubicBezTo>
                  <a:pt x="3218868" y="777610"/>
                  <a:pt x="3272503" y="801739"/>
                  <a:pt x="3206215" y="779640"/>
                </a:cubicBezTo>
                <a:cubicBezTo>
                  <a:pt x="3181736" y="706198"/>
                  <a:pt x="3212794" y="773646"/>
                  <a:pt x="3155921" y="716766"/>
                </a:cubicBezTo>
                <a:cubicBezTo>
                  <a:pt x="3141103" y="701946"/>
                  <a:pt x="3133019" y="681287"/>
                  <a:pt x="3118201" y="666467"/>
                </a:cubicBezTo>
                <a:cubicBezTo>
                  <a:pt x="3103383" y="651648"/>
                  <a:pt x="3083679" y="642543"/>
                  <a:pt x="3067908" y="628742"/>
                </a:cubicBezTo>
                <a:cubicBezTo>
                  <a:pt x="3050065" y="613128"/>
                  <a:pt x="3036128" y="593256"/>
                  <a:pt x="3017614" y="578443"/>
                </a:cubicBezTo>
                <a:cubicBezTo>
                  <a:pt x="2994014" y="559561"/>
                  <a:pt x="2967321" y="544909"/>
                  <a:pt x="2942174" y="528143"/>
                </a:cubicBezTo>
                <a:cubicBezTo>
                  <a:pt x="2929601" y="519760"/>
                  <a:pt x="2918789" y="507773"/>
                  <a:pt x="2904453" y="502994"/>
                </a:cubicBezTo>
                <a:cubicBezTo>
                  <a:pt x="2865084" y="489869"/>
                  <a:pt x="2820526" y="472871"/>
                  <a:pt x="2778719" y="465269"/>
                </a:cubicBezTo>
                <a:cubicBezTo>
                  <a:pt x="2749562" y="459967"/>
                  <a:pt x="2720044" y="456886"/>
                  <a:pt x="2690706" y="452694"/>
                </a:cubicBezTo>
                <a:lnTo>
                  <a:pt x="2539825" y="402395"/>
                </a:lnTo>
                <a:cubicBezTo>
                  <a:pt x="2527252" y="398203"/>
                  <a:pt x="2513132" y="397172"/>
                  <a:pt x="2502105" y="389820"/>
                </a:cubicBezTo>
                <a:cubicBezTo>
                  <a:pt x="2415637" y="332169"/>
                  <a:pt x="2455336" y="349080"/>
                  <a:pt x="2388944" y="326946"/>
                </a:cubicBezTo>
                <a:cubicBezTo>
                  <a:pt x="2376371" y="314371"/>
                  <a:pt x="2366019" y="299087"/>
                  <a:pt x="2351224" y="289222"/>
                </a:cubicBezTo>
                <a:cubicBezTo>
                  <a:pt x="2340197" y="281870"/>
                  <a:pt x="2325686" y="281868"/>
                  <a:pt x="2313504" y="276647"/>
                </a:cubicBezTo>
                <a:cubicBezTo>
                  <a:pt x="2288182" y="265794"/>
                  <a:pt x="2247775" y="244920"/>
                  <a:pt x="2225490" y="226347"/>
                </a:cubicBezTo>
                <a:cubicBezTo>
                  <a:pt x="2211830" y="214962"/>
                  <a:pt x="2201430" y="200008"/>
                  <a:pt x="2187770" y="188623"/>
                </a:cubicBezTo>
                <a:cubicBezTo>
                  <a:pt x="2176161" y="178948"/>
                  <a:pt x="2161659" y="173148"/>
                  <a:pt x="2150050" y="163473"/>
                </a:cubicBezTo>
                <a:cubicBezTo>
                  <a:pt x="2136390" y="152088"/>
                  <a:pt x="2127874" y="134386"/>
                  <a:pt x="2112330" y="125749"/>
                </a:cubicBezTo>
                <a:cubicBezTo>
                  <a:pt x="2089159" y="112875"/>
                  <a:pt x="2058944" y="115304"/>
                  <a:pt x="2036889" y="100599"/>
                </a:cubicBezTo>
                <a:cubicBezTo>
                  <a:pt x="2024316" y="92216"/>
                  <a:pt x="2012978" y="81587"/>
                  <a:pt x="1999169" y="75449"/>
                </a:cubicBezTo>
                <a:cubicBezTo>
                  <a:pt x="1974947" y="64682"/>
                  <a:pt x="1945783" y="65005"/>
                  <a:pt x="1923729" y="50300"/>
                </a:cubicBezTo>
                <a:cubicBezTo>
                  <a:pt x="1911156" y="41917"/>
                  <a:pt x="1899525" y="31909"/>
                  <a:pt x="1886009" y="25150"/>
                </a:cubicBezTo>
                <a:cubicBezTo>
                  <a:pt x="1850898" y="7592"/>
                  <a:pt x="1792710" y="4634"/>
                  <a:pt x="1760275" y="0"/>
                </a:cubicBezTo>
                <a:lnTo>
                  <a:pt x="1269912" y="12575"/>
                </a:lnTo>
                <a:cubicBezTo>
                  <a:pt x="1085508" y="17019"/>
                  <a:pt x="900809" y="14101"/>
                  <a:pt x="716683" y="25150"/>
                </a:cubicBezTo>
                <a:cubicBezTo>
                  <a:pt x="690223" y="26738"/>
                  <a:pt x="667641" y="47900"/>
                  <a:pt x="641243" y="50300"/>
                </a:cubicBezTo>
                <a:lnTo>
                  <a:pt x="502935" y="62875"/>
                </a:lnTo>
                <a:cubicBezTo>
                  <a:pt x="477788" y="79641"/>
                  <a:pt x="456167" y="103615"/>
                  <a:pt x="427495" y="113174"/>
                </a:cubicBezTo>
                <a:cubicBezTo>
                  <a:pt x="292283" y="158251"/>
                  <a:pt x="378504" y="136561"/>
                  <a:pt x="163454" y="150898"/>
                </a:cubicBezTo>
                <a:cubicBezTo>
                  <a:pt x="116161" y="292792"/>
                  <a:pt x="156210" y="159557"/>
                  <a:pt x="125734" y="301796"/>
                </a:cubicBezTo>
                <a:cubicBezTo>
                  <a:pt x="118493" y="335594"/>
                  <a:pt x="119759" y="373634"/>
                  <a:pt x="100587" y="402395"/>
                </a:cubicBezTo>
                <a:lnTo>
                  <a:pt x="50293" y="477844"/>
                </a:lnTo>
                <a:cubicBezTo>
                  <a:pt x="46102" y="490419"/>
                  <a:pt x="42941" y="503386"/>
                  <a:pt x="37720" y="515569"/>
                </a:cubicBezTo>
                <a:cubicBezTo>
                  <a:pt x="30337" y="532799"/>
                  <a:pt x="19154" y="548316"/>
                  <a:pt x="12573" y="565868"/>
                </a:cubicBezTo>
                <a:cubicBezTo>
                  <a:pt x="6505" y="582050"/>
                  <a:pt x="4191" y="599401"/>
                  <a:pt x="0" y="616167"/>
                </a:cubicBezTo>
                <a:cubicBezTo>
                  <a:pt x="3243" y="635627"/>
                  <a:pt x="18743" y="752830"/>
                  <a:pt x="37720" y="767065"/>
                </a:cubicBezTo>
                <a:cubicBezTo>
                  <a:pt x="54484" y="779640"/>
                  <a:pt x="70961" y="792608"/>
                  <a:pt x="88013" y="804790"/>
                </a:cubicBezTo>
                <a:cubicBezTo>
                  <a:pt x="100310" y="813574"/>
                  <a:pt x="114125" y="820264"/>
                  <a:pt x="125734" y="829939"/>
                </a:cubicBezTo>
                <a:cubicBezTo>
                  <a:pt x="188525" y="882270"/>
                  <a:pt x="134883" y="858139"/>
                  <a:pt x="201174" y="880239"/>
                </a:cubicBezTo>
                <a:cubicBezTo>
                  <a:pt x="230768" y="909836"/>
                  <a:pt x="274232" y="958237"/>
                  <a:pt x="314334" y="968263"/>
                </a:cubicBezTo>
                <a:lnTo>
                  <a:pt x="364628" y="980837"/>
                </a:lnTo>
                <a:cubicBezTo>
                  <a:pt x="389775" y="997604"/>
                  <a:pt x="411396" y="1021578"/>
                  <a:pt x="440068" y="1031137"/>
                </a:cubicBezTo>
                <a:cubicBezTo>
                  <a:pt x="452642" y="1035329"/>
                  <a:pt x="466203" y="1037275"/>
                  <a:pt x="477789" y="1043712"/>
                </a:cubicBezTo>
                <a:cubicBezTo>
                  <a:pt x="504208" y="1058391"/>
                  <a:pt x="524557" y="1084452"/>
                  <a:pt x="553229" y="1094011"/>
                </a:cubicBezTo>
                <a:cubicBezTo>
                  <a:pt x="565802" y="1098203"/>
                  <a:pt x="578205" y="1102945"/>
                  <a:pt x="590949" y="1106586"/>
                </a:cubicBezTo>
                <a:cubicBezTo>
                  <a:pt x="607565" y="1111334"/>
                  <a:pt x="624849" y="1113696"/>
                  <a:pt x="641243" y="1119161"/>
                </a:cubicBezTo>
                <a:cubicBezTo>
                  <a:pt x="662655" y="1126299"/>
                  <a:pt x="682977" y="1136384"/>
                  <a:pt x="704110" y="1144310"/>
                </a:cubicBezTo>
                <a:cubicBezTo>
                  <a:pt x="716520" y="1148964"/>
                  <a:pt x="728693" y="1155133"/>
                  <a:pt x="741830" y="1156885"/>
                </a:cubicBezTo>
                <a:cubicBezTo>
                  <a:pt x="791855" y="1163556"/>
                  <a:pt x="842417" y="1165268"/>
                  <a:pt x="892711" y="1169460"/>
                </a:cubicBezTo>
                <a:cubicBezTo>
                  <a:pt x="996266" y="1203983"/>
                  <a:pt x="941910" y="1190861"/>
                  <a:pt x="1056165" y="1207184"/>
                </a:cubicBezTo>
                <a:cubicBezTo>
                  <a:pt x="1068738" y="1211376"/>
                  <a:pt x="1081098" y="1216271"/>
                  <a:pt x="1093885" y="1219759"/>
                </a:cubicBezTo>
                <a:cubicBezTo>
                  <a:pt x="1177292" y="1242509"/>
                  <a:pt x="1184025" y="1242819"/>
                  <a:pt x="1257339" y="1257484"/>
                </a:cubicBezTo>
                <a:cubicBezTo>
                  <a:pt x="1274104" y="1265867"/>
                  <a:pt x="1289851" y="1276705"/>
                  <a:pt x="1307633" y="1282633"/>
                </a:cubicBezTo>
                <a:cubicBezTo>
                  <a:pt x="1340420" y="1293563"/>
                  <a:pt x="1375433" y="1296852"/>
                  <a:pt x="1408220" y="1307783"/>
                </a:cubicBezTo>
                <a:cubicBezTo>
                  <a:pt x="1420793" y="1311975"/>
                  <a:pt x="1434086" y="1314430"/>
                  <a:pt x="1445940" y="1320358"/>
                </a:cubicBezTo>
                <a:cubicBezTo>
                  <a:pt x="1459456" y="1327117"/>
                  <a:pt x="1470144" y="1338749"/>
                  <a:pt x="1483660" y="1345508"/>
                </a:cubicBezTo>
                <a:cubicBezTo>
                  <a:pt x="1501694" y="1354526"/>
                  <a:pt x="1555566" y="1366629"/>
                  <a:pt x="1571674" y="1370657"/>
                </a:cubicBezTo>
                <a:cubicBezTo>
                  <a:pt x="1584247" y="1379040"/>
                  <a:pt x="1595585" y="1389669"/>
                  <a:pt x="1609394" y="1395807"/>
                </a:cubicBezTo>
                <a:cubicBezTo>
                  <a:pt x="1633616" y="1406574"/>
                  <a:pt x="1684834" y="1420957"/>
                  <a:pt x="1684834" y="1420957"/>
                </a:cubicBezTo>
                <a:cubicBezTo>
                  <a:pt x="1697407" y="1433532"/>
                  <a:pt x="1708084" y="1448344"/>
                  <a:pt x="1722554" y="1458681"/>
                </a:cubicBezTo>
                <a:cubicBezTo>
                  <a:pt x="1737806" y="1469576"/>
                  <a:pt x="1756574" y="1474531"/>
                  <a:pt x="1772848" y="1483831"/>
                </a:cubicBezTo>
                <a:cubicBezTo>
                  <a:pt x="1785968" y="1491329"/>
                  <a:pt x="1797995" y="1500597"/>
                  <a:pt x="1810568" y="1508980"/>
                </a:cubicBezTo>
                <a:cubicBezTo>
                  <a:pt x="1877626" y="1609579"/>
                  <a:pt x="1789614" y="1488025"/>
                  <a:pt x="1873435" y="1571855"/>
                </a:cubicBezTo>
                <a:cubicBezTo>
                  <a:pt x="1884121" y="1582542"/>
                  <a:pt x="1887896" y="1598892"/>
                  <a:pt x="1898582" y="1609579"/>
                </a:cubicBezTo>
                <a:cubicBezTo>
                  <a:pt x="1909267" y="1620265"/>
                  <a:pt x="1924005" y="1625945"/>
                  <a:pt x="1936302" y="1634729"/>
                </a:cubicBezTo>
                <a:cubicBezTo>
                  <a:pt x="1953354" y="1646911"/>
                  <a:pt x="1969831" y="1659878"/>
                  <a:pt x="1986596" y="1672453"/>
                </a:cubicBezTo>
                <a:cubicBezTo>
                  <a:pt x="2053660" y="1773060"/>
                  <a:pt x="1965636" y="1651490"/>
                  <a:pt x="2049463" y="1735327"/>
                </a:cubicBezTo>
                <a:cubicBezTo>
                  <a:pt x="2133285" y="1819160"/>
                  <a:pt x="2011742" y="1731136"/>
                  <a:pt x="2112330" y="1798202"/>
                </a:cubicBezTo>
                <a:cubicBezTo>
                  <a:pt x="2124903" y="1814968"/>
                  <a:pt x="2135954" y="1832993"/>
                  <a:pt x="2150050" y="1848501"/>
                </a:cubicBezTo>
                <a:cubicBezTo>
                  <a:pt x="2177959" y="1879205"/>
                  <a:pt x="2215050" y="1902000"/>
                  <a:pt x="2238064" y="1936525"/>
                </a:cubicBezTo>
                <a:cubicBezTo>
                  <a:pt x="2262789" y="1973618"/>
                  <a:pt x="2264626" y="1981716"/>
                  <a:pt x="2300931" y="2011974"/>
                </a:cubicBezTo>
                <a:cubicBezTo>
                  <a:pt x="2312540" y="2021649"/>
                  <a:pt x="2327042" y="2027448"/>
                  <a:pt x="2338651" y="2037123"/>
                </a:cubicBezTo>
                <a:cubicBezTo>
                  <a:pt x="2352311" y="2048508"/>
                  <a:pt x="2363081" y="2063033"/>
                  <a:pt x="2376371" y="2074848"/>
                </a:cubicBezTo>
                <a:cubicBezTo>
                  <a:pt x="2400836" y="2096598"/>
                  <a:pt x="2427758" y="2115517"/>
                  <a:pt x="2451811" y="2137722"/>
                </a:cubicBezTo>
                <a:cubicBezTo>
                  <a:pt x="2482298" y="2165867"/>
                  <a:pt x="2505303" y="2202728"/>
                  <a:pt x="2539825" y="2225746"/>
                </a:cubicBezTo>
                <a:cubicBezTo>
                  <a:pt x="2592340" y="2260761"/>
                  <a:pt x="2566860" y="2240210"/>
                  <a:pt x="2615265" y="2288620"/>
                </a:cubicBezTo>
                <a:cubicBezTo>
                  <a:pt x="2654677" y="2446276"/>
                  <a:pt x="2593197" y="2248277"/>
                  <a:pt x="2665559" y="2364069"/>
                </a:cubicBezTo>
                <a:cubicBezTo>
                  <a:pt x="2679608" y="2386550"/>
                  <a:pt x="2674801" y="2418309"/>
                  <a:pt x="2690706" y="2439518"/>
                </a:cubicBezTo>
                <a:cubicBezTo>
                  <a:pt x="2703279" y="2456284"/>
                  <a:pt x="2716246" y="2472763"/>
                  <a:pt x="2728426" y="2489817"/>
                </a:cubicBezTo>
                <a:cubicBezTo>
                  <a:pt x="2737209" y="2502115"/>
                  <a:pt x="2743899" y="2515932"/>
                  <a:pt x="2753573" y="2527542"/>
                </a:cubicBezTo>
                <a:cubicBezTo>
                  <a:pt x="2791692" y="2573290"/>
                  <a:pt x="2797618" y="2559048"/>
                  <a:pt x="2829013" y="2615566"/>
                </a:cubicBezTo>
                <a:cubicBezTo>
                  <a:pt x="2839974" y="2635298"/>
                  <a:pt x="2844993" y="2657813"/>
                  <a:pt x="2854160" y="2678440"/>
                </a:cubicBezTo>
                <a:cubicBezTo>
                  <a:pt x="2861772" y="2695570"/>
                  <a:pt x="2871924" y="2711509"/>
                  <a:pt x="2879307" y="2728739"/>
                </a:cubicBezTo>
                <a:cubicBezTo>
                  <a:pt x="2910541" y="2801627"/>
                  <a:pt x="2868700" y="2731691"/>
                  <a:pt x="2917027" y="2804188"/>
                </a:cubicBezTo>
                <a:cubicBezTo>
                  <a:pt x="2921218" y="2816763"/>
                  <a:pt x="2926386" y="2829054"/>
                  <a:pt x="2929600" y="2841913"/>
                </a:cubicBezTo>
                <a:cubicBezTo>
                  <a:pt x="2934783" y="2862648"/>
                  <a:pt x="2935416" y="2884511"/>
                  <a:pt x="2942174" y="2904787"/>
                </a:cubicBezTo>
                <a:cubicBezTo>
                  <a:pt x="2948101" y="2922570"/>
                  <a:pt x="2960359" y="2937682"/>
                  <a:pt x="2967320" y="2955086"/>
                </a:cubicBezTo>
                <a:cubicBezTo>
                  <a:pt x="2978254" y="2982426"/>
                  <a:pt x="2998866" y="3046870"/>
                  <a:pt x="3005041" y="3080835"/>
                </a:cubicBezTo>
                <a:cubicBezTo>
                  <a:pt x="3010342" y="3109996"/>
                  <a:pt x="3012742" y="3139622"/>
                  <a:pt x="3017614" y="3168858"/>
                </a:cubicBezTo>
                <a:cubicBezTo>
                  <a:pt x="3021127" y="3189941"/>
                  <a:pt x="3025996" y="3210775"/>
                  <a:pt x="3030187" y="3231733"/>
                </a:cubicBezTo>
                <a:cubicBezTo>
                  <a:pt x="3034378" y="3294607"/>
                  <a:pt x="3033850" y="3357975"/>
                  <a:pt x="3042761" y="3420355"/>
                </a:cubicBezTo>
                <a:cubicBezTo>
                  <a:pt x="3046510" y="3446598"/>
                  <a:pt x="3061479" y="3470086"/>
                  <a:pt x="3067908" y="3495804"/>
                </a:cubicBezTo>
                <a:cubicBezTo>
                  <a:pt x="3107200" y="3652993"/>
                  <a:pt x="3056989" y="3457588"/>
                  <a:pt x="3093054" y="3583828"/>
                </a:cubicBezTo>
                <a:cubicBezTo>
                  <a:pt x="3097801" y="3600445"/>
                  <a:pt x="3097900" y="3618669"/>
                  <a:pt x="3105628" y="3634127"/>
                </a:cubicBezTo>
                <a:cubicBezTo>
                  <a:pt x="3115000" y="3652872"/>
                  <a:pt x="3132242" y="3666655"/>
                  <a:pt x="3143348" y="3684427"/>
                </a:cubicBezTo>
                <a:cubicBezTo>
                  <a:pt x="3174087" y="3733615"/>
                  <a:pt x="3159038" y="3730922"/>
                  <a:pt x="3193641" y="3772450"/>
                </a:cubicBezTo>
                <a:cubicBezTo>
                  <a:pt x="3205025" y="3786112"/>
                  <a:pt x="3219978" y="3796513"/>
                  <a:pt x="3231362" y="3810175"/>
                </a:cubicBezTo>
                <a:cubicBezTo>
                  <a:pt x="3241036" y="3821785"/>
                  <a:pt x="3245135" y="3837947"/>
                  <a:pt x="3256508" y="3847899"/>
                </a:cubicBezTo>
                <a:cubicBezTo>
                  <a:pt x="3296970" y="3883307"/>
                  <a:pt x="3336280" y="3900365"/>
                  <a:pt x="3382242" y="3923348"/>
                </a:cubicBezTo>
                <a:cubicBezTo>
                  <a:pt x="3411808" y="3967703"/>
                  <a:pt x="3395623" y="3960150"/>
                  <a:pt x="3445109" y="3973648"/>
                </a:cubicBezTo>
                <a:cubicBezTo>
                  <a:pt x="3478452" y="3982742"/>
                  <a:pt x="3545696" y="3998797"/>
                  <a:pt x="3545696" y="3998797"/>
                </a:cubicBezTo>
                <a:cubicBezTo>
                  <a:pt x="3562461" y="4007180"/>
                  <a:pt x="3578208" y="4018019"/>
                  <a:pt x="3595990" y="4023947"/>
                </a:cubicBezTo>
                <a:cubicBezTo>
                  <a:pt x="3639036" y="4038298"/>
                  <a:pt x="3658935" y="4030274"/>
                  <a:pt x="3696577" y="4049097"/>
                </a:cubicBezTo>
                <a:cubicBezTo>
                  <a:pt x="3710093" y="4055856"/>
                  <a:pt x="3720488" y="4068108"/>
                  <a:pt x="3734297" y="4074246"/>
                </a:cubicBezTo>
                <a:cubicBezTo>
                  <a:pt x="3758520" y="4085013"/>
                  <a:pt x="3784591" y="4091013"/>
                  <a:pt x="3809738" y="4099396"/>
                </a:cubicBezTo>
                <a:lnTo>
                  <a:pt x="3847458" y="4111971"/>
                </a:lnTo>
                <a:lnTo>
                  <a:pt x="3885178" y="4124546"/>
                </a:lnTo>
                <a:cubicBezTo>
                  <a:pt x="3964810" y="4120354"/>
                  <a:pt x="4044631" y="4118880"/>
                  <a:pt x="4124073" y="4111971"/>
                </a:cubicBezTo>
                <a:cubicBezTo>
                  <a:pt x="4141288" y="4110474"/>
                  <a:pt x="4158483" y="4106204"/>
                  <a:pt x="4174366" y="4099396"/>
                </a:cubicBezTo>
                <a:cubicBezTo>
                  <a:pt x="4202121" y="4087499"/>
                  <a:pt x="4222564" y="4099396"/>
                  <a:pt x="4249806" y="4061672"/>
                </a:cubicBezTo>
                <a:close/>
              </a:path>
            </a:pathLst>
          </a:custGeom>
          <a:noFill/>
          <a:ln w="5715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" name="Freeform 36"/>
          <p:cNvSpPr/>
          <p:nvPr/>
        </p:nvSpPr>
        <p:spPr>
          <a:xfrm>
            <a:off x="339725" y="641350"/>
            <a:ext cx="2414588" cy="3873500"/>
          </a:xfrm>
          <a:custGeom>
            <a:avLst/>
            <a:gdLst>
              <a:gd name="connsiteX0" fmla="*/ 641243 w 2414091"/>
              <a:gd name="connsiteY0" fmla="*/ 3810174 h 3873048"/>
              <a:gd name="connsiteX1" fmla="*/ 754403 w 2414091"/>
              <a:gd name="connsiteY1" fmla="*/ 3785025 h 3873048"/>
              <a:gd name="connsiteX2" fmla="*/ 779550 w 2414091"/>
              <a:gd name="connsiteY2" fmla="*/ 3747300 h 3873048"/>
              <a:gd name="connsiteX3" fmla="*/ 880137 w 2414091"/>
              <a:gd name="connsiteY3" fmla="*/ 3684426 h 3873048"/>
              <a:gd name="connsiteX4" fmla="*/ 968151 w 2414091"/>
              <a:gd name="connsiteY4" fmla="*/ 3621552 h 3873048"/>
              <a:gd name="connsiteX5" fmla="*/ 1018444 w 2414091"/>
              <a:gd name="connsiteY5" fmla="*/ 3608977 h 3873048"/>
              <a:gd name="connsiteX6" fmla="*/ 1119032 w 2414091"/>
              <a:gd name="connsiteY6" fmla="*/ 3558677 h 3873048"/>
              <a:gd name="connsiteX7" fmla="*/ 1207045 w 2414091"/>
              <a:gd name="connsiteY7" fmla="*/ 3520953 h 3873048"/>
              <a:gd name="connsiteX8" fmla="*/ 1282486 w 2414091"/>
              <a:gd name="connsiteY8" fmla="*/ 3470654 h 3873048"/>
              <a:gd name="connsiteX9" fmla="*/ 1383073 w 2414091"/>
              <a:gd name="connsiteY9" fmla="*/ 3382630 h 3873048"/>
              <a:gd name="connsiteX10" fmla="*/ 1420793 w 2414091"/>
              <a:gd name="connsiteY10" fmla="*/ 3344905 h 3873048"/>
              <a:gd name="connsiteX11" fmla="*/ 1458513 w 2414091"/>
              <a:gd name="connsiteY11" fmla="*/ 3319756 h 3873048"/>
              <a:gd name="connsiteX12" fmla="*/ 1546527 w 2414091"/>
              <a:gd name="connsiteY12" fmla="*/ 3231732 h 3873048"/>
              <a:gd name="connsiteX13" fmla="*/ 1659687 w 2414091"/>
              <a:gd name="connsiteY13" fmla="*/ 3156283 h 3873048"/>
              <a:gd name="connsiteX14" fmla="*/ 1697408 w 2414091"/>
              <a:gd name="connsiteY14" fmla="*/ 3131133 h 3873048"/>
              <a:gd name="connsiteX15" fmla="*/ 1722554 w 2414091"/>
              <a:gd name="connsiteY15" fmla="*/ 3093409 h 3873048"/>
              <a:gd name="connsiteX16" fmla="*/ 1760275 w 2414091"/>
              <a:gd name="connsiteY16" fmla="*/ 2967660 h 3873048"/>
              <a:gd name="connsiteX17" fmla="*/ 1785421 w 2414091"/>
              <a:gd name="connsiteY17" fmla="*/ 2691014 h 3873048"/>
              <a:gd name="connsiteX18" fmla="*/ 1810568 w 2414091"/>
              <a:gd name="connsiteY18" fmla="*/ 2615565 h 3873048"/>
              <a:gd name="connsiteX19" fmla="*/ 1835715 w 2414091"/>
              <a:gd name="connsiteY19" fmla="*/ 2464667 h 3873048"/>
              <a:gd name="connsiteX20" fmla="*/ 1848288 w 2414091"/>
              <a:gd name="connsiteY20" fmla="*/ 2401793 h 3873048"/>
              <a:gd name="connsiteX21" fmla="*/ 1873435 w 2414091"/>
              <a:gd name="connsiteY21" fmla="*/ 2338919 h 3873048"/>
              <a:gd name="connsiteX22" fmla="*/ 1911155 w 2414091"/>
              <a:gd name="connsiteY22" fmla="*/ 2225745 h 3873048"/>
              <a:gd name="connsiteX23" fmla="*/ 1923729 w 2414091"/>
              <a:gd name="connsiteY23" fmla="*/ 2162871 h 3873048"/>
              <a:gd name="connsiteX24" fmla="*/ 1948876 w 2414091"/>
              <a:gd name="connsiteY24" fmla="*/ 2125146 h 3873048"/>
              <a:gd name="connsiteX25" fmla="*/ 1961449 w 2414091"/>
              <a:gd name="connsiteY25" fmla="*/ 2087422 h 3873048"/>
              <a:gd name="connsiteX26" fmla="*/ 1986596 w 2414091"/>
              <a:gd name="connsiteY26" fmla="*/ 2037123 h 3873048"/>
              <a:gd name="connsiteX27" fmla="*/ 2011742 w 2414091"/>
              <a:gd name="connsiteY27" fmla="*/ 1974248 h 3873048"/>
              <a:gd name="connsiteX28" fmla="*/ 2074609 w 2414091"/>
              <a:gd name="connsiteY28" fmla="*/ 1898799 h 3873048"/>
              <a:gd name="connsiteX29" fmla="*/ 2087183 w 2414091"/>
              <a:gd name="connsiteY29" fmla="*/ 1861075 h 3873048"/>
              <a:gd name="connsiteX30" fmla="*/ 2162623 w 2414091"/>
              <a:gd name="connsiteY30" fmla="*/ 1747901 h 3873048"/>
              <a:gd name="connsiteX31" fmla="*/ 2187770 w 2414091"/>
              <a:gd name="connsiteY31" fmla="*/ 1710177 h 3873048"/>
              <a:gd name="connsiteX32" fmla="*/ 2250637 w 2414091"/>
              <a:gd name="connsiteY32" fmla="*/ 1622153 h 3873048"/>
              <a:gd name="connsiteX33" fmla="*/ 2263210 w 2414091"/>
              <a:gd name="connsiteY33" fmla="*/ 1584429 h 3873048"/>
              <a:gd name="connsiteX34" fmla="*/ 2275784 w 2414091"/>
              <a:gd name="connsiteY34" fmla="*/ 1534129 h 3873048"/>
              <a:gd name="connsiteX35" fmla="*/ 2313504 w 2414091"/>
              <a:gd name="connsiteY35" fmla="*/ 1496405 h 3873048"/>
              <a:gd name="connsiteX36" fmla="*/ 2338651 w 2414091"/>
              <a:gd name="connsiteY36" fmla="*/ 1370656 h 3873048"/>
              <a:gd name="connsiteX37" fmla="*/ 2363797 w 2414091"/>
              <a:gd name="connsiteY37" fmla="*/ 1332932 h 3873048"/>
              <a:gd name="connsiteX38" fmla="*/ 2388944 w 2414091"/>
              <a:gd name="connsiteY38" fmla="*/ 1232333 h 3873048"/>
              <a:gd name="connsiteX39" fmla="*/ 2414091 w 2414091"/>
              <a:gd name="connsiteY39" fmla="*/ 1144309 h 3873048"/>
              <a:gd name="connsiteX40" fmla="*/ 2388944 w 2414091"/>
              <a:gd name="connsiteY40" fmla="*/ 540717 h 3873048"/>
              <a:gd name="connsiteX41" fmla="*/ 2376371 w 2414091"/>
              <a:gd name="connsiteY41" fmla="*/ 502993 h 3873048"/>
              <a:gd name="connsiteX42" fmla="*/ 2363797 w 2414091"/>
              <a:gd name="connsiteY42" fmla="*/ 452694 h 3873048"/>
              <a:gd name="connsiteX43" fmla="*/ 2338651 w 2414091"/>
              <a:gd name="connsiteY43" fmla="*/ 389819 h 3873048"/>
              <a:gd name="connsiteX44" fmla="*/ 2313504 w 2414091"/>
              <a:gd name="connsiteY44" fmla="*/ 301796 h 3873048"/>
              <a:gd name="connsiteX45" fmla="*/ 2200343 w 2414091"/>
              <a:gd name="connsiteY45" fmla="*/ 150898 h 3873048"/>
              <a:gd name="connsiteX46" fmla="*/ 2162623 w 2414091"/>
              <a:gd name="connsiteY46" fmla="*/ 138323 h 3873048"/>
              <a:gd name="connsiteX47" fmla="*/ 2112330 w 2414091"/>
              <a:gd name="connsiteY47" fmla="*/ 113173 h 3873048"/>
              <a:gd name="connsiteX48" fmla="*/ 2024316 w 2414091"/>
              <a:gd name="connsiteY48" fmla="*/ 50299 h 3873048"/>
              <a:gd name="connsiteX49" fmla="*/ 1986596 w 2414091"/>
              <a:gd name="connsiteY49" fmla="*/ 37724 h 3873048"/>
              <a:gd name="connsiteX50" fmla="*/ 1860862 w 2414091"/>
              <a:gd name="connsiteY50" fmla="*/ 0 h 3873048"/>
              <a:gd name="connsiteX51" fmla="*/ 1181899 w 2414091"/>
              <a:gd name="connsiteY51" fmla="*/ 12574 h 3873048"/>
              <a:gd name="connsiteX52" fmla="*/ 1043591 w 2414091"/>
              <a:gd name="connsiteY52" fmla="*/ 50299 h 3873048"/>
              <a:gd name="connsiteX53" fmla="*/ 1005871 w 2414091"/>
              <a:gd name="connsiteY53" fmla="*/ 62874 h 3873048"/>
              <a:gd name="connsiteX54" fmla="*/ 943004 w 2414091"/>
              <a:gd name="connsiteY54" fmla="*/ 113173 h 3873048"/>
              <a:gd name="connsiteX55" fmla="*/ 892711 w 2414091"/>
              <a:gd name="connsiteY55" fmla="*/ 176047 h 3873048"/>
              <a:gd name="connsiteX56" fmla="*/ 829844 w 2414091"/>
              <a:gd name="connsiteY56" fmla="*/ 326945 h 3873048"/>
              <a:gd name="connsiteX57" fmla="*/ 817270 w 2414091"/>
              <a:gd name="connsiteY57" fmla="*/ 377245 h 3873048"/>
              <a:gd name="connsiteX58" fmla="*/ 804697 w 2414091"/>
              <a:gd name="connsiteY58" fmla="*/ 490418 h 3873048"/>
              <a:gd name="connsiteX59" fmla="*/ 792123 w 2414091"/>
              <a:gd name="connsiteY59" fmla="*/ 616166 h 3873048"/>
              <a:gd name="connsiteX60" fmla="*/ 779550 w 2414091"/>
              <a:gd name="connsiteY60" fmla="*/ 679041 h 3873048"/>
              <a:gd name="connsiteX61" fmla="*/ 766977 w 2414091"/>
              <a:gd name="connsiteY61" fmla="*/ 754490 h 3873048"/>
              <a:gd name="connsiteX62" fmla="*/ 716683 w 2414091"/>
              <a:gd name="connsiteY62" fmla="*/ 855088 h 3873048"/>
              <a:gd name="connsiteX63" fmla="*/ 678963 w 2414091"/>
              <a:gd name="connsiteY63" fmla="*/ 980837 h 3873048"/>
              <a:gd name="connsiteX64" fmla="*/ 653816 w 2414091"/>
              <a:gd name="connsiteY64" fmla="*/ 1056286 h 3873048"/>
              <a:gd name="connsiteX65" fmla="*/ 603522 w 2414091"/>
              <a:gd name="connsiteY65" fmla="*/ 1169459 h 3873048"/>
              <a:gd name="connsiteX66" fmla="*/ 578376 w 2414091"/>
              <a:gd name="connsiteY66" fmla="*/ 1219758 h 3873048"/>
              <a:gd name="connsiteX67" fmla="*/ 515509 w 2414091"/>
              <a:gd name="connsiteY67" fmla="*/ 1320357 h 3873048"/>
              <a:gd name="connsiteX68" fmla="*/ 502935 w 2414091"/>
              <a:gd name="connsiteY68" fmla="*/ 1358082 h 3873048"/>
              <a:gd name="connsiteX69" fmla="*/ 465215 w 2414091"/>
              <a:gd name="connsiteY69" fmla="*/ 1433531 h 3873048"/>
              <a:gd name="connsiteX70" fmla="*/ 452642 w 2414091"/>
              <a:gd name="connsiteY70" fmla="*/ 1483830 h 3873048"/>
              <a:gd name="connsiteX71" fmla="*/ 440068 w 2414091"/>
              <a:gd name="connsiteY71" fmla="*/ 1521554 h 3873048"/>
              <a:gd name="connsiteX72" fmla="*/ 414922 w 2414091"/>
              <a:gd name="connsiteY72" fmla="*/ 1584429 h 3873048"/>
              <a:gd name="connsiteX73" fmla="*/ 377201 w 2414091"/>
              <a:gd name="connsiteY73" fmla="*/ 1697602 h 3873048"/>
              <a:gd name="connsiteX74" fmla="*/ 352055 w 2414091"/>
              <a:gd name="connsiteY74" fmla="*/ 1760476 h 3873048"/>
              <a:gd name="connsiteX75" fmla="*/ 314334 w 2414091"/>
              <a:gd name="connsiteY75" fmla="*/ 1886225 h 3873048"/>
              <a:gd name="connsiteX76" fmla="*/ 289188 w 2414091"/>
              <a:gd name="connsiteY76" fmla="*/ 1923949 h 3873048"/>
              <a:gd name="connsiteX77" fmla="*/ 276614 w 2414091"/>
              <a:gd name="connsiteY77" fmla="*/ 1961674 h 3873048"/>
              <a:gd name="connsiteX78" fmla="*/ 251467 w 2414091"/>
              <a:gd name="connsiteY78" fmla="*/ 2011973 h 3873048"/>
              <a:gd name="connsiteX79" fmla="*/ 226321 w 2414091"/>
              <a:gd name="connsiteY79" fmla="*/ 2175446 h 3873048"/>
              <a:gd name="connsiteX80" fmla="*/ 213747 w 2414091"/>
              <a:gd name="connsiteY80" fmla="*/ 2263470 h 3873048"/>
              <a:gd name="connsiteX81" fmla="*/ 188601 w 2414091"/>
              <a:gd name="connsiteY81" fmla="*/ 2376643 h 3873048"/>
              <a:gd name="connsiteX82" fmla="*/ 150880 w 2414091"/>
              <a:gd name="connsiteY82" fmla="*/ 2552691 h 3873048"/>
              <a:gd name="connsiteX83" fmla="*/ 125734 w 2414091"/>
              <a:gd name="connsiteY83" fmla="*/ 2628140 h 3873048"/>
              <a:gd name="connsiteX84" fmla="*/ 113160 w 2414091"/>
              <a:gd name="connsiteY84" fmla="*/ 2741313 h 3873048"/>
              <a:gd name="connsiteX85" fmla="*/ 88013 w 2414091"/>
              <a:gd name="connsiteY85" fmla="*/ 2854487 h 3873048"/>
              <a:gd name="connsiteX86" fmla="*/ 75440 w 2414091"/>
              <a:gd name="connsiteY86" fmla="*/ 2892211 h 3873048"/>
              <a:gd name="connsiteX87" fmla="*/ 62867 w 2414091"/>
              <a:gd name="connsiteY87" fmla="*/ 2992810 h 3873048"/>
              <a:gd name="connsiteX88" fmla="*/ 50293 w 2414091"/>
              <a:gd name="connsiteY88" fmla="*/ 3030534 h 3873048"/>
              <a:gd name="connsiteX89" fmla="*/ 37720 w 2414091"/>
              <a:gd name="connsiteY89" fmla="*/ 3131133 h 3873048"/>
              <a:gd name="connsiteX90" fmla="*/ 25146 w 2414091"/>
              <a:gd name="connsiteY90" fmla="*/ 3219157 h 3873048"/>
              <a:gd name="connsiteX91" fmla="*/ 0 w 2414091"/>
              <a:gd name="connsiteY91" fmla="*/ 3420354 h 3873048"/>
              <a:gd name="connsiteX92" fmla="*/ 37720 w 2414091"/>
              <a:gd name="connsiteY92" fmla="*/ 3596402 h 3873048"/>
              <a:gd name="connsiteX93" fmla="*/ 50293 w 2414091"/>
              <a:gd name="connsiteY93" fmla="*/ 3634127 h 3873048"/>
              <a:gd name="connsiteX94" fmla="*/ 125734 w 2414091"/>
              <a:gd name="connsiteY94" fmla="*/ 3697001 h 3873048"/>
              <a:gd name="connsiteX95" fmla="*/ 163454 w 2414091"/>
              <a:gd name="connsiteY95" fmla="*/ 3734725 h 3873048"/>
              <a:gd name="connsiteX96" fmla="*/ 251467 w 2414091"/>
              <a:gd name="connsiteY96" fmla="*/ 3772450 h 3873048"/>
              <a:gd name="connsiteX97" fmla="*/ 314334 w 2414091"/>
              <a:gd name="connsiteY97" fmla="*/ 3797599 h 3873048"/>
              <a:gd name="connsiteX98" fmla="*/ 352055 w 2414091"/>
              <a:gd name="connsiteY98" fmla="*/ 3822749 h 3873048"/>
              <a:gd name="connsiteX99" fmla="*/ 389775 w 2414091"/>
              <a:gd name="connsiteY99" fmla="*/ 3835324 h 3873048"/>
              <a:gd name="connsiteX100" fmla="*/ 465215 w 2414091"/>
              <a:gd name="connsiteY100" fmla="*/ 3873048 h 3873048"/>
              <a:gd name="connsiteX101" fmla="*/ 578376 w 2414091"/>
              <a:gd name="connsiteY101" fmla="*/ 3860474 h 3873048"/>
              <a:gd name="connsiteX102" fmla="*/ 603522 w 2414091"/>
              <a:gd name="connsiteY102" fmla="*/ 3822749 h 3873048"/>
              <a:gd name="connsiteX103" fmla="*/ 691536 w 2414091"/>
              <a:gd name="connsiteY103" fmla="*/ 3772450 h 3873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2414091" h="3873048">
                <a:moveTo>
                  <a:pt x="641243" y="3810174"/>
                </a:moveTo>
                <a:cubicBezTo>
                  <a:pt x="642011" y="3810046"/>
                  <a:pt x="738114" y="3798057"/>
                  <a:pt x="754403" y="3785025"/>
                </a:cubicBezTo>
                <a:cubicBezTo>
                  <a:pt x="766204" y="3775584"/>
                  <a:pt x="768864" y="3757987"/>
                  <a:pt x="779550" y="3747300"/>
                </a:cubicBezTo>
                <a:cubicBezTo>
                  <a:pt x="827039" y="3699806"/>
                  <a:pt x="827020" y="3717628"/>
                  <a:pt x="880137" y="3684426"/>
                </a:cubicBezTo>
                <a:cubicBezTo>
                  <a:pt x="889508" y="3678568"/>
                  <a:pt x="951221" y="3628809"/>
                  <a:pt x="968151" y="3621552"/>
                </a:cubicBezTo>
                <a:cubicBezTo>
                  <a:pt x="984034" y="3614744"/>
                  <a:pt x="1001680" y="3613169"/>
                  <a:pt x="1018444" y="3608977"/>
                </a:cubicBezTo>
                <a:cubicBezTo>
                  <a:pt x="1130141" y="3525194"/>
                  <a:pt x="1009174" y="3605764"/>
                  <a:pt x="1119032" y="3558677"/>
                </a:cubicBezTo>
                <a:cubicBezTo>
                  <a:pt x="1240596" y="3506573"/>
                  <a:pt x="1062656" y="3557055"/>
                  <a:pt x="1207045" y="3520953"/>
                </a:cubicBezTo>
                <a:cubicBezTo>
                  <a:pt x="1232192" y="3504187"/>
                  <a:pt x="1261116" y="3492027"/>
                  <a:pt x="1282486" y="3470654"/>
                </a:cubicBezTo>
                <a:cubicBezTo>
                  <a:pt x="1406364" y="3346759"/>
                  <a:pt x="1261869" y="3486531"/>
                  <a:pt x="1383073" y="3382630"/>
                </a:cubicBezTo>
                <a:cubicBezTo>
                  <a:pt x="1396574" y="3371057"/>
                  <a:pt x="1407133" y="3356290"/>
                  <a:pt x="1420793" y="3344905"/>
                </a:cubicBezTo>
                <a:cubicBezTo>
                  <a:pt x="1432402" y="3335230"/>
                  <a:pt x="1447281" y="3329866"/>
                  <a:pt x="1458513" y="3319756"/>
                </a:cubicBezTo>
                <a:cubicBezTo>
                  <a:pt x="1489353" y="3291997"/>
                  <a:pt x="1512004" y="3254750"/>
                  <a:pt x="1546527" y="3231732"/>
                </a:cubicBezTo>
                <a:lnTo>
                  <a:pt x="1659687" y="3156283"/>
                </a:lnTo>
                <a:lnTo>
                  <a:pt x="1697408" y="3131133"/>
                </a:lnTo>
                <a:cubicBezTo>
                  <a:pt x="1705790" y="3118558"/>
                  <a:pt x="1716417" y="3107219"/>
                  <a:pt x="1722554" y="3093409"/>
                </a:cubicBezTo>
                <a:cubicBezTo>
                  <a:pt x="1740046" y="3054047"/>
                  <a:pt x="1749825" y="3009463"/>
                  <a:pt x="1760275" y="2967660"/>
                </a:cubicBezTo>
                <a:cubicBezTo>
                  <a:pt x="1764063" y="2907040"/>
                  <a:pt x="1765739" y="2769751"/>
                  <a:pt x="1785421" y="2691014"/>
                </a:cubicBezTo>
                <a:cubicBezTo>
                  <a:pt x="1791850" y="2665296"/>
                  <a:pt x="1802186" y="2640715"/>
                  <a:pt x="1810568" y="2615565"/>
                </a:cubicBezTo>
                <a:cubicBezTo>
                  <a:pt x="1831088" y="2451394"/>
                  <a:pt x="1811979" y="2571492"/>
                  <a:pt x="1835715" y="2464667"/>
                </a:cubicBezTo>
                <a:cubicBezTo>
                  <a:pt x="1840351" y="2443803"/>
                  <a:pt x="1842147" y="2422265"/>
                  <a:pt x="1848288" y="2401793"/>
                </a:cubicBezTo>
                <a:cubicBezTo>
                  <a:pt x="1854773" y="2380173"/>
                  <a:pt x="1866950" y="2360539"/>
                  <a:pt x="1873435" y="2338919"/>
                </a:cubicBezTo>
                <a:cubicBezTo>
                  <a:pt x="1909997" y="2217033"/>
                  <a:pt x="1858637" y="2330795"/>
                  <a:pt x="1911155" y="2225745"/>
                </a:cubicBezTo>
                <a:cubicBezTo>
                  <a:pt x="1915346" y="2204787"/>
                  <a:pt x="1916225" y="2182883"/>
                  <a:pt x="1923729" y="2162871"/>
                </a:cubicBezTo>
                <a:cubicBezTo>
                  <a:pt x="1929035" y="2148720"/>
                  <a:pt x="1942118" y="2138664"/>
                  <a:pt x="1948876" y="2125146"/>
                </a:cubicBezTo>
                <a:cubicBezTo>
                  <a:pt x="1954803" y="2113290"/>
                  <a:pt x="1956228" y="2099605"/>
                  <a:pt x="1961449" y="2087422"/>
                </a:cubicBezTo>
                <a:cubicBezTo>
                  <a:pt x="1968832" y="2070192"/>
                  <a:pt x="1978984" y="2054253"/>
                  <a:pt x="1986596" y="2037123"/>
                </a:cubicBezTo>
                <a:cubicBezTo>
                  <a:pt x="1995762" y="2016496"/>
                  <a:pt x="1999780" y="1993390"/>
                  <a:pt x="2011742" y="1974248"/>
                </a:cubicBezTo>
                <a:cubicBezTo>
                  <a:pt x="2081277" y="1862980"/>
                  <a:pt x="2021645" y="2004740"/>
                  <a:pt x="2074609" y="1898799"/>
                </a:cubicBezTo>
                <a:cubicBezTo>
                  <a:pt x="2080536" y="1886943"/>
                  <a:pt x="2080746" y="1872662"/>
                  <a:pt x="2087183" y="1861075"/>
                </a:cubicBezTo>
                <a:cubicBezTo>
                  <a:pt x="2087183" y="1861074"/>
                  <a:pt x="2150050" y="1766763"/>
                  <a:pt x="2162623" y="1747901"/>
                </a:cubicBezTo>
                <a:cubicBezTo>
                  <a:pt x="2171005" y="1735326"/>
                  <a:pt x="2181012" y="1723694"/>
                  <a:pt x="2187770" y="1710177"/>
                </a:cubicBezTo>
                <a:cubicBezTo>
                  <a:pt x="2220869" y="1643972"/>
                  <a:pt x="2199663" y="1673134"/>
                  <a:pt x="2250637" y="1622153"/>
                </a:cubicBezTo>
                <a:cubicBezTo>
                  <a:pt x="2254828" y="1609578"/>
                  <a:pt x="2259569" y="1597174"/>
                  <a:pt x="2263210" y="1584429"/>
                </a:cubicBezTo>
                <a:cubicBezTo>
                  <a:pt x="2267957" y="1567811"/>
                  <a:pt x="2267210" y="1549135"/>
                  <a:pt x="2275784" y="1534129"/>
                </a:cubicBezTo>
                <a:cubicBezTo>
                  <a:pt x="2284606" y="1518689"/>
                  <a:pt x="2300931" y="1508980"/>
                  <a:pt x="2313504" y="1496405"/>
                </a:cubicBezTo>
                <a:cubicBezTo>
                  <a:pt x="2318138" y="1463960"/>
                  <a:pt x="2321093" y="1405775"/>
                  <a:pt x="2338651" y="1370656"/>
                </a:cubicBezTo>
                <a:cubicBezTo>
                  <a:pt x="2345409" y="1357139"/>
                  <a:pt x="2355415" y="1345507"/>
                  <a:pt x="2363797" y="1332932"/>
                </a:cubicBezTo>
                <a:cubicBezTo>
                  <a:pt x="2372179" y="1299399"/>
                  <a:pt x="2378014" y="1265124"/>
                  <a:pt x="2388944" y="1232333"/>
                </a:cubicBezTo>
                <a:cubicBezTo>
                  <a:pt x="2406983" y="1178213"/>
                  <a:pt x="2398304" y="1207468"/>
                  <a:pt x="2414091" y="1144309"/>
                </a:cubicBezTo>
                <a:cubicBezTo>
                  <a:pt x="2405709" y="943112"/>
                  <a:pt x="2400768" y="741741"/>
                  <a:pt x="2388944" y="540717"/>
                </a:cubicBezTo>
                <a:cubicBezTo>
                  <a:pt x="2388166" y="527485"/>
                  <a:pt x="2380012" y="515738"/>
                  <a:pt x="2376371" y="502993"/>
                </a:cubicBezTo>
                <a:cubicBezTo>
                  <a:pt x="2371624" y="486376"/>
                  <a:pt x="2369262" y="469090"/>
                  <a:pt x="2363797" y="452694"/>
                </a:cubicBezTo>
                <a:cubicBezTo>
                  <a:pt x="2356660" y="431280"/>
                  <a:pt x="2345788" y="411233"/>
                  <a:pt x="2338651" y="389819"/>
                </a:cubicBezTo>
                <a:cubicBezTo>
                  <a:pt x="2334104" y="376178"/>
                  <a:pt x="2322919" y="317939"/>
                  <a:pt x="2313504" y="301796"/>
                </a:cubicBezTo>
                <a:cubicBezTo>
                  <a:pt x="2302249" y="282500"/>
                  <a:pt x="2241078" y="178057"/>
                  <a:pt x="2200343" y="150898"/>
                </a:cubicBezTo>
                <a:cubicBezTo>
                  <a:pt x="2189316" y="143546"/>
                  <a:pt x="2174805" y="143544"/>
                  <a:pt x="2162623" y="138323"/>
                </a:cubicBezTo>
                <a:cubicBezTo>
                  <a:pt x="2145395" y="130939"/>
                  <a:pt x="2128224" y="123108"/>
                  <a:pt x="2112330" y="113173"/>
                </a:cubicBezTo>
                <a:cubicBezTo>
                  <a:pt x="2089561" y="98941"/>
                  <a:pt x="2050906" y="63596"/>
                  <a:pt x="2024316" y="50299"/>
                </a:cubicBezTo>
                <a:cubicBezTo>
                  <a:pt x="2012462" y="44371"/>
                  <a:pt x="1998778" y="42945"/>
                  <a:pt x="1986596" y="37724"/>
                </a:cubicBezTo>
                <a:cubicBezTo>
                  <a:pt x="1893567" y="-2151"/>
                  <a:pt x="1981902" y="20174"/>
                  <a:pt x="1860862" y="0"/>
                </a:cubicBezTo>
                <a:lnTo>
                  <a:pt x="1181899" y="12574"/>
                </a:lnTo>
                <a:cubicBezTo>
                  <a:pt x="1142332" y="13915"/>
                  <a:pt x="1078165" y="38773"/>
                  <a:pt x="1043591" y="50299"/>
                </a:cubicBezTo>
                <a:lnTo>
                  <a:pt x="1005871" y="62874"/>
                </a:lnTo>
                <a:cubicBezTo>
                  <a:pt x="925004" y="184186"/>
                  <a:pt x="1037480" y="32184"/>
                  <a:pt x="943004" y="113173"/>
                </a:cubicBezTo>
                <a:cubicBezTo>
                  <a:pt x="922628" y="130640"/>
                  <a:pt x="907119" y="153404"/>
                  <a:pt x="892711" y="176047"/>
                </a:cubicBezTo>
                <a:cubicBezTo>
                  <a:pt x="866746" y="216853"/>
                  <a:pt x="841620" y="279838"/>
                  <a:pt x="829844" y="326945"/>
                </a:cubicBezTo>
                <a:lnTo>
                  <a:pt x="817270" y="377245"/>
                </a:lnTo>
                <a:cubicBezTo>
                  <a:pt x="813079" y="414969"/>
                  <a:pt x="808670" y="452670"/>
                  <a:pt x="804697" y="490418"/>
                </a:cubicBezTo>
                <a:cubicBezTo>
                  <a:pt x="800288" y="532312"/>
                  <a:pt x="797690" y="574410"/>
                  <a:pt x="792123" y="616166"/>
                </a:cubicBezTo>
                <a:cubicBezTo>
                  <a:pt x="789299" y="637352"/>
                  <a:pt x="783373" y="658012"/>
                  <a:pt x="779550" y="679041"/>
                </a:cubicBezTo>
                <a:cubicBezTo>
                  <a:pt x="774990" y="704126"/>
                  <a:pt x="773685" y="729892"/>
                  <a:pt x="766977" y="754490"/>
                </a:cubicBezTo>
                <a:cubicBezTo>
                  <a:pt x="752781" y="806549"/>
                  <a:pt x="743261" y="815218"/>
                  <a:pt x="716683" y="855088"/>
                </a:cubicBezTo>
                <a:cubicBezTo>
                  <a:pt x="696204" y="957499"/>
                  <a:pt x="715722" y="879737"/>
                  <a:pt x="678963" y="980837"/>
                </a:cubicBezTo>
                <a:cubicBezTo>
                  <a:pt x="669904" y="1005751"/>
                  <a:pt x="665671" y="1032574"/>
                  <a:pt x="653816" y="1056286"/>
                </a:cubicBezTo>
                <a:cubicBezTo>
                  <a:pt x="591921" y="1180089"/>
                  <a:pt x="667727" y="1024981"/>
                  <a:pt x="603522" y="1169459"/>
                </a:cubicBezTo>
                <a:cubicBezTo>
                  <a:pt x="595910" y="1186589"/>
                  <a:pt x="585337" y="1202354"/>
                  <a:pt x="578376" y="1219758"/>
                </a:cubicBezTo>
                <a:cubicBezTo>
                  <a:pt x="540290" y="1314985"/>
                  <a:pt x="579938" y="1277399"/>
                  <a:pt x="515509" y="1320357"/>
                </a:cubicBezTo>
                <a:cubicBezTo>
                  <a:pt x="511318" y="1332932"/>
                  <a:pt x="508318" y="1345969"/>
                  <a:pt x="502935" y="1358082"/>
                </a:cubicBezTo>
                <a:cubicBezTo>
                  <a:pt x="491516" y="1383777"/>
                  <a:pt x="475656" y="1407424"/>
                  <a:pt x="465215" y="1433531"/>
                </a:cubicBezTo>
                <a:cubicBezTo>
                  <a:pt x="458797" y="1449577"/>
                  <a:pt x="457389" y="1467213"/>
                  <a:pt x="452642" y="1483830"/>
                </a:cubicBezTo>
                <a:cubicBezTo>
                  <a:pt x="449001" y="1496575"/>
                  <a:pt x="444722" y="1509143"/>
                  <a:pt x="440068" y="1521554"/>
                </a:cubicBezTo>
                <a:cubicBezTo>
                  <a:pt x="432143" y="1542689"/>
                  <a:pt x="422513" y="1563171"/>
                  <a:pt x="414922" y="1584429"/>
                </a:cubicBezTo>
                <a:cubicBezTo>
                  <a:pt x="401549" y="1621877"/>
                  <a:pt x="391967" y="1660681"/>
                  <a:pt x="377201" y="1697602"/>
                </a:cubicBezTo>
                <a:cubicBezTo>
                  <a:pt x="368819" y="1718560"/>
                  <a:pt x="359192" y="1739062"/>
                  <a:pt x="352055" y="1760476"/>
                </a:cubicBezTo>
                <a:cubicBezTo>
                  <a:pt x="340341" y="1795621"/>
                  <a:pt x="333764" y="1857076"/>
                  <a:pt x="314334" y="1886225"/>
                </a:cubicBezTo>
                <a:cubicBezTo>
                  <a:pt x="305952" y="1898800"/>
                  <a:pt x="295946" y="1910432"/>
                  <a:pt x="289188" y="1923949"/>
                </a:cubicBezTo>
                <a:cubicBezTo>
                  <a:pt x="283261" y="1935805"/>
                  <a:pt x="281835" y="1949490"/>
                  <a:pt x="276614" y="1961674"/>
                </a:cubicBezTo>
                <a:cubicBezTo>
                  <a:pt x="269231" y="1978904"/>
                  <a:pt x="259849" y="1995207"/>
                  <a:pt x="251467" y="2011973"/>
                </a:cubicBezTo>
                <a:cubicBezTo>
                  <a:pt x="221070" y="2255185"/>
                  <a:pt x="255117" y="2002652"/>
                  <a:pt x="226321" y="2175446"/>
                </a:cubicBezTo>
                <a:cubicBezTo>
                  <a:pt x="221449" y="2204682"/>
                  <a:pt x="219209" y="2234338"/>
                  <a:pt x="213747" y="2263470"/>
                </a:cubicBezTo>
                <a:cubicBezTo>
                  <a:pt x="206626" y="2301453"/>
                  <a:pt x="196561" y="2338827"/>
                  <a:pt x="188601" y="2376643"/>
                </a:cubicBezTo>
                <a:cubicBezTo>
                  <a:pt x="181725" y="2409307"/>
                  <a:pt x="165063" y="2505408"/>
                  <a:pt x="150880" y="2552691"/>
                </a:cubicBezTo>
                <a:cubicBezTo>
                  <a:pt x="143263" y="2578083"/>
                  <a:pt x="125734" y="2628140"/>
                  <a:pt x="125734" y="2628140"/>
                </a:cubicBezTo>
                <a:cubicBezTo>
                  <a:pt x="121543" y="2665864"/>
                  <a:pt x="118527" y="2703738"/>
                  <a:pt x="113160" y="2741313"/>
                </a:cubicBezTo>
                <a:cubicBezTo>
                  <a:pt x="109455" y="2767252"/>
                  <a:pt x="95859" y="2827022"/>
                  <a:pt x="88013" y="2854487"/>
                </a:cubicBezTo>
                <a:cubicBezTo>
                  <a:pt x="84372" y="2867232"/>
                  <a:pt x="79631" y="2879636"/>
                  <a:pt x="75440" y="2892211"/>
                </a:cubicBezTo>
                <a:cubicBezTo>
                  <a:pt x="71249" y="2925744"/>
                  <a:pt x="68912" y="2959561"/>
                  <a:pt x="62867" y="2992810"/>
                </a:cubicBezTo>
                <a:cubicBezTo>
                  <a:pt x="60496" y="3005851"/>
                  <a:pt x="52664" y="3017493"/>
                  <a:pt x="50293" y="3030534"/>
                </a:cubicBezTo>
                <a:cubicBezTo>
                  <a:pt x="44248" y="3063783"/>
                  <a:pt x="42186" y="3097635"/>
                  <a:pt x="37720" y="3131133"/>
                </a:cubicBezTo>
                <a:cubicBezTo>
                  <a:pt x="33803" y="3160512"/>
                  <a:pt x="28822" y="3189747"/>
                  <a:pt x="25146" y="3219157"/>
                </a:cubicBezTo>
                <a:cubicBezTo>
                  <a:pt x="-6555" y="3472794"/>
                  <a:pt x="30321" y="3208073"/>
                  <a:pt x="0" y="3420354"/>
                </a:cubicBezTo>
                <a:cubicBezTo>
                  <a:pt x="22592" y="3668897"/>
                  <a:pt x="-15930" y="3489088"/>
                  <a:pt x="37720" y="3596402"/>
                </a:cubicBezTo>
                <a:cubicBezTo>
                  <a:pt x="43647" y="3608258"/>
                  <a:pt x="42941" y="3623098"/>
                  <a:pt x="50293" y="3634127"/>
                </a:cubicBezTo>
                <a:cubicBezTo>
                  <a:pt x="77842" y="3675455"/>
                  <a:pt x="90942" y="3668005"/>
                  <a:pt x="125734" y="3697001"/>
                </a:cubicBezTo>
                <a:cubicBezTo>
                  <a:pt x="139394" y="3708386"/>
                  <a:pt x="148985" y="3724388"/>
                  <a:pt x="163454" y="3734725"/>
                </a:cubicBezTo>
                <a:cubicBezTo>
                  <a:pt x="195989" y="3757967"/>
                  <a:pt x="216904" y="3759488"/>
                  <a:pt x="251467" y="3772450"/>
                </a:cubicBezTo>
                <a:cubicBezTo>
                  <a:pt x="272600" y="3780376"/>
                  <a:pt x="294147" y="3787504"/>
                  <a:pt x="314334" y="3797599"/>
                </a:cubicBezTo>
                <a:cubicBezTo>
                  <a:pt x="327850" y="3804358"/>
                  <a:pt x="338539" y="3815990"/>
                  <a:pt x="352055" y="3822749"/>
                </a:cubicBezTo>
                <a:cubicBezTo>
                  <a:pt x="363909" y="3828677"/>
                  <a:pt x="377921" y="3829396"/>
                  <a:pt x="389775" y="3835324"/>
                </a:cubicBezTo>
                <a:cubicBezTo>
                  <a:pt x="487262" y="3884074"/>
                  <a:pt x="370413" y="3841446"/>
                  <a:pt x="465215" y="3873048"/>
                </a:cubicBezTo>
                <a:cubicBezTo>
                  <a:pt x="502935" y="3868857"/>
                  <a:pt x="542709" y="3873445"/>
                  <a:pt x="578376" y="3860474"/>
                </a:cubicBezTo>
                <a:cubicBezTo>
                  <a:pt x="592578" y="3855309"/>
                  <a:pt x="590707" y="3830759"/>
                  <a:pt x="603522" y="3822749"/>
                </a:cubicBezTo>
                <a:cubicBezTo>
                  <a:pt x="705743" y="3758852"/>
                  <a:pt x="660785" y="3833960"/>
                  <a:pt x="691536" y="3772450"/>
                </a:cubicBezTo>
              </a:path>
            </a:pathLst>
          </a:custGeom>
          <a:ln w="5715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Down Arrow 1"/>
          <p:cNvSpPr/>
          <p:nvPr/>
        </p:nvSpPr>
        <p:spPr>
          <a:xfrm>
            <a:off x="3851275" y="4970463"/>
            <a:ext cx="485775" cy="97948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0608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500333C-18D0-0F44-A35C-F23B7E0CCB4B}" type="slidenum">
              <a:rPr lang="en-US" sz="1200">
                <a:solidFill>
                  <a:srgbClr val="898989"/>
                </a:solidFill>
                <a:latin typeface="Calibri" charset="0"/>
                <a:cs typeface="Arial" charset="0"/>
              </a:rPr>
              <a:pPr eaLnBrk="1" hangingPunct="1"/>
              <a:t>33</a:t>
            </a:fld>
            <a:endParaRPr lang="en-US" sz="1200">
              <a:solidFill>
                <a:srgbClr val="898989"/>
              </a:solidFill>
              <a:latin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22077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P spid="11" grpId="0" animBg="1"/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Title 1"/>
          <p:cNvSpPr>
            <a:spLocks noGrp="1"/>
          </p:cNvSpPr>
          <p:nvPr>
            <p:ph type="title"/>
          </p:nvPr>
        </p:nvSpPr>
        <p:spPr>
          <a:xfrm>
            <a:off x="0" y="-100013"/>
            <a:ext cx="9144000" cy="936626"/>
          </a:xfrm>
          <a:solidFill>
            <a:srgbClr val="C6D9F1"/>
          </a:solidFill>
        </p:spPr>
        <p:txBody>
          <a:bodyPr/>
          <a:lstStyle/>
          <a:p>
            <a:r>
              <a:rPr lang="en-US" b="1">
                <a:solidFill>
                  <a:srgbClr val="0000FF"/>
                </a:solidFill>
                <a:latin typeface="Calibri" charset="0"/>
              </a:rPr>
              <a:t>Characteristics</a:t>
            </a:r>
          </a:p>
        </p:txBody>
      </p:sp>
      <p:sp>
        <p:nvSpPr>
          <p:cNvPr id="109570" name="Text Placeholder 4"/>
          <p:cNvSpPr>
            <a:spLocks noGrp="1"/>
          </p:cNvSpPr>
          <p:nvPr>
            <p:ph type="body" idx="1"/>
          </p:nvPr>
        </p:nvSpPr>
        <p:spPr>
          <a:xfrm>
            <a:off x="4464050" y="692150"/>
            <a:ext cx="4341813" cy="639763"/>
          </a:xfrm>
        </p:spPr>
        <p:txBody>
          <a:bodyPr/>
          <a:lstStyle/>
          <a:p>
            <a:r>
              <a:rPr lang="en-US" sz="3200">
                <a:solidFill>
                  <a:srgbClr val="FF0000"/>
                </a:solidFill>
                <a:latin typeface="Calibri" charset="0"/>
              </a:rPr>
              <a:t>Complex Problems</a:t>
            </a:r>
          </a:p>
        </p:txBody>
      </p:sp>
      <p:sp>
        <p:nvSpPr>
          <p:cNvPr id="109571" name="Content Placeholder 2"/>
          <p:cNvSpPr>
            <a:spLocks noGrp="1"/>
          </p:cNvSpPr>
          <p:nvPr>
            <p:ph sz="half" idx="2"/>
          </p:nvPr>
        </p:nvSpPr>
        <p:spPr>
          <a:xfrm>
            <a:off x="4464050" y="1341438"/>
            <a:ext cx="4716463" cy="5040312"/>
          </a:xfrm>
        </p:spPr>
        <p:txBody>
          <a:bodyPr/>
          <a:lstStyle/>
          <a:p>
            <a:r>
              <a:rPr lang="en-US" sz="2200">
                <a:latin typeface="Calibri" charset="0"/>
              </a:rPr>
              <a:t>No definitive problem boundary</a:t>
            </a:r>
          </a:p>
          <a:p>
            <a:r>
              <a:rPr lang="en-US" sz="2200">
                <a:latin typeface="Calibri" charset="0"/>
              </a:rPr>
              <a:t>Relatively unique or unprecedented</a:t>
            </a:r>
          </a:p>
          <a:p>
            <a:r>
              <a:rPr lang="en-US" sz="2200">
                <a:latin typeface="Calibri" charset="0"/>
              </a:rPr>
              <a:t>Unstable and/or unpredictable problem parameters</a:t>
            </a:r>
          </a:p>
          <a:p>
            <a:r>
              <a:rPr lang="en-US" sz="2200">
                <a:latin typeface="Calibri" charset="0"/>
              </a:rPr>
              <a:t>Multiple experiments are not possible</a:t>
            </a:r>
          </a:p>
          <a:p>
            <a:r>
              <a:rPr lang="en-US" sz="2200">
                <a:latin typeface="Calibri" charset="0"/>
              </a:rPr>
              <a:t>No bounded set of alternative solutions</a:t>
            </a:r>
          </a:p>
          <a:p>
            <a:r>
              <a:rPr lang="en-US" sz="2200">
                <a:latin typeface="Calibri" charset="0"/>
              </a:rPr>
              <a:t>Multiple stakeholders with different views or interest</a:t>
            </a:r>
          </a:p>
          <a:p>
            <a:r>
              <a:rPr lang="en-US" sz="2200">
                <a:latin typeface="Calibri" charset="0"/>
              </a:rPr>
              <a:t>No single optimal and/or objectively testable solution</a:t>
            </a:r>
          </a:p>
          <a:p>
            <a:r>
              <a:rPr lang="en-US" sz="2200">
                <a:latin typeface="Calibri" charset="0"/>
              </a:rPr>
              <a:t>No clear stopping point</a:t>
            </a:r>
          </a:p>
        </p:txBody>
      </p:sp>
      <p:sp>
        <p:nvSpPr>
          <p:cNvPr id="109572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71438" y="692150"/>
            <a:ext cx="4041775" cy="639763"/>
          </a:xfrm>
        </p:spPr>
        <p:txBody>
          <a:bodyPr/>
          <a:lstStyle/>
          <a:p>
            <a:r>
              <a:rPr lang="en-US" sz="3200">
                <a:solidFill>
                  <a:srgbClr val="FF0000"/>
                </a:solidFill>
                <a:latin typeface="Calibri" charset="0"/>
              </a:rPr>
              <a:t>Technical Problems</a:t>
            </a:r>
          </a:p>
        </p:txBody>
      </p:sp>
      <p:sp>
        <p:nvSpPr>
          <p:cNvPr id="109573" name="Content Placeholder 3"/>
          <p:cNvSpPr>
            <a:spLocks noGrp="1"/>
          </p:cNvSpPr>
          <p:nvPr>
            <p:ph sz="quarter" idx="4"/>
          </p:nvPr>
        </p:nvSpPr>
        <p:spPr>
          <a:xfrm>
            <a:off x="71438" y="1341438"/>
            <a:ext cx="4391025" cy="4895850"/>
          </a:xfrm>
        </p:spPr>
        <p:txBody>
          <a:bodyPr>
            <a:normAutofit lnSpcReduction="10000"/>
          </a:bodyPr>
          <a:lstStyle/>
          <a:p>
            <a:r>
              <a:rPr lang="en-US" sz="2200">
                <a:latin typeface="Calibri" charset="0"/>
              </a:rPr>
              <a:t>Isolatable boundable problem</a:t>
            </a:r>
          </a:p>
          <a:p>
            <a:r>
              <a:rPr lang="en-US" sz="2200">
                <a:latin typeface="Calibri" charset="0"/>
              </a:rPr>
              <a:t>Universally similar type</a:t>
            </a:r>
          </a:p>
          <a:p>
            <a:r>
              <a:rPr lang="en-US" sz="2200">
                <a:latin typeface="Calibri" charset="0"/>
              </a:rPr>
              <a:t>Stable and/or predictable problem parameters</a:t>
            </a:r>
          </a:p>
          <a:p>
            <a:r>
              <a:rPr lang="en-US" sz="2200">
                <a:latin typeface="Calibri" charset="0"/>
              </a:rPr>
              <a:t>Multiple low-risk experiments are possible</a:t>
            </a:r>
          </a:p>
          <a:p>
            <a:r>
              <a:rPr lang="en-US" sz="2200">
                <a:latin typeface="Calibri" charset="0"/>
              </a:rPr>
              <a:t>Limited set of alternative solutions</a:t>
            </a:r>
          </a:p>
          <a:p>
            <a:r>
              <a:rPr lang="en-US" sz="2200">
                <a:latin typeface="Calibri" charset="0"/>
              </a:rPr>
              <a:t>Involve few or homogeneous stakeholders</a:t>
            </a:r>
          </a:p>
          <a:p>
            <a:r>
              <a:rPr lang="en-US" sz="2200">
                <a:latin typeface="Calibri" charset="0"/>
              </a:rPr>
              <a:t>Single optimal and testable solutions</a:t>
            </a:r>
          </a:p>
          <a:p>
            <a:r>
              <a:rPr lang="en-US" sz="2200">
                <a:latin typeface="Calibri" charset="0"/>
              </a:rPr>
              <a:t>Single optimal solution can be clearly recognised</a:t>
            </a:r>
          </a:p>
        </p:txBody>
      </p:sp>
      <p:sp>
        <p:nvSpPr>
          <p:cNvPr id="109574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244578F-773C-9E47-8A55-45C98742468D}" type="slidenum">
              <a:rPr lang="en-US" sz="1200">
                <a:solidFill>
                  <a:srgbClr val="898989"/>
                </a:solidFill>
                <a:latin typeface="Calibri" charset="0"/>
                <a:cs typeface="Arial" charset="0"/>
              </a:rPr>
              <a:pPr eaLnBrk="1" hangingPunct="1"/>
              <a:t>34</a:t>
            </a:fld>
            <a:endParaRPr lang="en-US" sz="1200">
              <a:solidFill>
                <a:srgbClr val="898989"/>
              </a:solidFill>
              <a:latin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6129305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981075"/>
          <a:ext cx="9144000" cy="58166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11560"/>
                <a:gridCol w="2808312"/>
                <a:gridCol w="5724128"/>
              </a:tblGrid>
              <a:tr h="1243263">
                <a:tc>
                  <a:txBody>
                    <a:bodyPr/>
                    <a:lstStyle/>
                    <a:p>
                      <a:r>
                        <a:rPr lang="en-MY" sz="1600" b="0" dirty="0" smtClean="0">
                          <a:solidFill>
                            <a:srgbClr val="000000"/>
                          </a:solidFill>
                        </a:rPr>
                        <a:t>WP1</a:t>
                      </a:r>
                      <a:endParaRPr lang="en-MY" sz="1600" b="0" dirty="0">
                        <a:solidFill>
                          <a:srgbClr val="000000"/>
                        </a:solidFill>
                      </a:endParaRPr>
                    </a:p>
                  </a:txBody>
                  <a:tcPr marL="91449" marR="91449" marT="42512" marB="4251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MY" sz="1900" dirty="0" smtClean="0"/>
                        <a:t>Depth of Knowledge</a:t>
                      </a:r>
                      <a:r>
                        <a:rPr lang="en-MY" sz="1900" baseline="0" dirty="0" smtClean="0"/>
                        <a:t> required</a:t>
                      </a:r>
                      <a:endParaRPr lang="en-MY" sz="1900" dirty="0"/>
                    </a:p>
                  </a:txBody>
                  <a:tcPr marL="91449" marR="91449" marT="42512" marB="4251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MY" sz="1900" dirty="0" smtClean="0"/>
                        <a:t>Resolved with </a:t>
                      </a:r>
                      <a:r>
                        <a:rPr lang="en-MY" sz="1900" b="1" dirty="0" smtClean="0">
                          <a:solidFill>
                            <a:srgbClr val="FF0000"/>
                          </a:solidFill>
                        </a:rPr>
                        <a:t>forefront in-depth </a:t>
                      </a:r>
                      <a:r>
                        <a:rPr lang="en-MY" sz="1900" dirty="0" smtClean="0"/>
                        <a:t>engineering knowledge (WK3, WK4, WK5, WK6</a:t>
                      </a:r>
                      <a:r>
                        <a:rPr lang="en-MY" sz="1900" baseline="0" dirty="0" smtClean="0"/>
                        <a:t> or WK8) which allows a fundamentals-based, first principles analytical approach</a:t>
                      </a:r>
                      <a:endParaRPr lang="en-MY" sz="1900" dirty="0"/>
                    </a:p>
                  </a:txBody>
                  <a:tcPr marL="91449" marR="91449" marT="42512" marB="4251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4144">
                <a:tc>
                  <a:txBody>
                    <a:bodyPr/>
                    <a:lstStyle/>
                    <a:p>
                      <a:r>
                        <a:rPr lang="en-MY" sz="1600" b="0" dirty="0" smtClean="0">
                          <a:solidFill>
                            <a:srgbClr val="000000"/>
                          </a:solidFill>
                        </a:rPr>
                        <a:t>WP2</a:t>
                      </a:r>
                      <a:endParaRPr lang="en-MY" sz="1600" b="0" dirty="0">
                        <a:solidFill>
                          <a:srgbClr val="000000"/>
                        </a:solidFill>
                      </a:endParaRPr>
                    </a:p>
                  </a:txBody>
                  <a:tcPr marL="91449" marR="91449" marT="42512" marB="4251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 smtClean="0"/>
                        <a:t>Range of conflicting</a:t>
                      </a:r>
                      <a:r>
                        <a:rPr lang="en-US" sz="1900" baseline="0" dirty="0" smtClean="0"/>
                        <a:t> requirements</a:t>
                      </a:r>
                      <a:endParaRPr lang="en-MY" sz="1900" dirty="0"/>
                    </a:p>
                  </a:txBody>
                  <a:tcPr marL="91449" marR="91449" marT="42512" marB="4251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MY" sz="1900" u="none" strike="noStrike" kern="1200" baseline="0" dirty="0" smtClean="0"/>
                        <a:t>Involve </a:t>
                      </a:r>
                      <a:r>
                        <a:rPr lang="en-MY" sz="1900" b="1" u="none" strike="noStrike" kern="1200" baseline="0" dirty="0" smtClean="0">
                          <a:solidFill>
                            <a:srgbClr val="FF0000"/>
                          </a:solidFill>
                        </a:rPr>
                        <a:t>wide-ranging or conflicting </a:t>
                      </a:r>
                      <a:r>
                        <a:rPr lang="en-MY" sz="1900" u="none" strike="noStrike" kern="1200" baseline="0" dirty="0" smtClean="0"/>
                        <a:t>technical, engineering and other issues.</a:t>
                      </a:r>
                      <a:endParaRPr lang="en-MY" sz="1900" dirty="0"/>
                    </a:p>
                  </a:txBody>
                  <a:tcPr marL="91449" marR="91449" marT="42512" marB="4251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0424">
                <a:tc>
                  <a:txBody>
                    <a:bodyPr/>
                    <a:lstStyle/>
                    <a:p>
                      <a:r>
                        <a:rPr lang="en-MY" sz="1600" b="0" dirty="0" smtClean="0">
                          <a:solidFill>
                            <a:srgbClr val="000000"/>
                          </a:solidFill>
                        </a:rPr>
                        <a:t>WP3</a:t>
                      </a:r>
                      <a:endParaRPr lang="en-MY" sz="1600" b="0" dirty="0">
                        <a:solidFill>
                          <a:srgbClr val="000000"/>
                        </a:solidFill>
                      </a:endParaRPr>
                    </a:p>
                  </a:txBody>
                  <a:tcPr marL="91449" marR="91449" marT="42512" marB="4251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MY" sz="1900" u="none" strike="noStrike" kern="1200" baseline="0" dirty="0" smtClean="0"/>
                        <a:t>Depth of analysis required</a:t>
                      </a:r>
                    </a:p>
                  </a:txBody>
                  <a:tcPr marL="91449" marR="91449" marT="42512" marB="4251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MY" sz="1900" u="none" strike="noStrike" kern="1200" baseline="0" dirty="0" smtClean="0"/>
                        <a:t>Have </a:t>
                      </a:r>
                      <a:r>
                        <a:rPr lang="en-MY" sz="1900" b="1" u="none" strike="noStrike" kern="1200" baseline="0" dirty="0" smtClean="0">
                          <a:solidFill>
                            <a:srgbClr val="FF0000"/>
                          </a:solidFill>
                        </a:rPr>
                        <a:t>no obvious solution </a:t>
                      </a:r>
                      <a:r>
                        <a:rPr lang="en-MY" sz="1900" u="none" strike="noStrike" kern="1200" baseline="0" dirty="0" smtClean="0"/>
                        <a:t>and require abstract thinking, originality in analysis to formulate suitable models. </a:t>
                      </a:r>
                      <a:endParaRPr lang="en-MY" sz="1900" dirty="0"/>
                    </a:p>
                  </a:txBody>
                  <a:tcPr marL="91449" marR="91449" marT="42512" marB="4251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5393">
                <a:tc>
                  <a:txBody>
                    <a:bodyPr/>
                    <a:lstStyle/>
                    <a:p>
                      <a:r>
                        <a:rPr lang="en-MY" sz="1600" b="0" dirty="0" smtClean="0">
                          <a:solidFill>
                            <a:srgbClr val="000000"/>
                          </a:solidFill>
                        </a:rPr>
                        <a:t>WP4</a:t>
                      </a:r>
                      <a:endParaRPr lang="en-MY" sz="1600" b="0" dirty="0">
                        <a:solidFill>
                          <a:srgbClr val="000000"/>
                        </a:solidFill>
                      </a:endParaRPr>
                    </a:p>
                  </a:txBody>
                  <a:tcPr marL="91447" marR="91447" marT="45683" marB="4568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 smtClean="0"/>
                        <a:t>Familiarity of issues</a:t>
                      </a:r>
                      <a:endParaRPr lang="en-MY" sz="1900" dirty="0"/>
                    </a:p>
                  </a:txBody>
                  <a:tcPr marL="91447" marR="91447" marT="45683" marB="4568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MY" sz="19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Involve </a:t>
                      </a:r>
                      <a:r>
                        <a:rPr lang="en-MY" sz="1900" b="1" i="0" u="none" strike="noStrike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infrequently encountered</a:t>
                      </a:r>
                      <a:r>
                        <a:rPr lang="en-MY" sz="19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issues</a:t>
                      </a:r>
                      <a:endParaRPr lang="en-MY" sz="1900" dirty="0"/>
                    </a:p>
                  </a:txBody>
                  <a:tcPr marL="91447" marR="91447" marT="45683" marB="4568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0869">
                <a:tc>
                  <a:txBody>
                    <a:bodyPr/>
                    <a:lstStyle/>
                    <a:p>
                      <a:r>
                        <a:rPr lang="en-MY" sz="1600" b="0" dirty="0" smtClean="0">
                          <a:solidFill>
                            <a:srgbClr val="000000"/>
                          </a:solidFill>
                        </a:rPr>
                        <a:t>WP5</a:t>
                      </a:r>
                      <a:endParaRPr lang="en-MY" sz="1600" b="0" dirty="0">
                        <a:solidFill>
                          <a:srgbClr val="000000"/>
                        </a:solidFill>
                      </a:endParaRPr>
                    </a:p>
                  </a:txBody>
                  <a:tcPr marL="91447" marR="91447" marT="45683" marB="4568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MY" sz="19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Extent of applicable codes </a:t>
                      </a:r>
                      <a:endParaRPr lang="en-MY" sz="1900" b="1" dirty="0">
                        <a:solidFill>
                          <a:srgbClr val="0000FF"/>
                        </a:solidFill>
                      </a:endParaRPr>
                    </a:p>
                  </a:txBody>
                  <a:tcPr marL="91447" marR="91447" marT="45683" marB="4568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MY" sz="1900" b="1" i="0" u="none" strike="noStrike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Beyond codes </a:t>
                      </a:r>
                      <a:r>
                        <a:rPr lang="en-MY" sz="19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of practice</a:t>
                      </a:r>
                      <a:endParaRPr lang="en-MY" sz="1900" dirty="0"/>
                    </a:p>
                  </a:txBody>
                  <a:tcPr marL="91447" marR="91447" marT="45683" marB="4568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60021">
                <a:tc>
                  <a:txBody>
                    <a:bodyPr/>
                    <a:lstStyle/>
                    <a:p>
                      <a:r>
                        <a:rPr lang="en-MY" sz="1600" b="0" dirty="0" smtClean="0">
                          <a:solidFill>
                            <a:srgbClr val="000000"/>
                          </a:solidFill>
                        </a:rPr>
                        <a:t>WP6</a:t>
                      </a:r>
                      <a:endParaRPr lang="en-MY" sz="1600" b="0" dirty="0">
                        <a:solidFill>
                          <a:srgbClr val="000000"/>
                        </a:solidFill>
                      </a:endParaRPr>
                    </a:p>
                  </a:txBody>
                  <a:tcPr marL="91447" marR="91447" marT="45671" marB="4567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MY" sz="19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Extent of stakeholder</a:t>
                      </a:r>
                    </a:p>
                    <a:p>
                      <a:r>
                        <a:rPr lang="en-MY" sz="19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involvement and level of conflicting requirements</a:t>
                      </a:r>
                      <a:endParaRPr lang="en-MY" sz="1900" dirty="0"/>
                    </a:p>
                  </a:txBody>
                  <a:tcPr marL="91447" marR="91447" marT="45671" marB="4567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MY" sz="19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Involve </a:t>
                      </a:r>
                      <a:r>
                        <a:rPr lang="en-MY" sz="1900" b="1" i="0" u="none" strike="noStrike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diverse groups of stakeholders </a:t>
                      </a:r>
                      <a:r>
                        <a:rPr lang="en-MY" sz="19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with widely </a:t>
                      </a:r>
                      <a:r>
                        <a:rPr lang="en-MY" sz="1900" b="1" i="0" u="none" strike="noStrike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varying needs</a:t>
                      </a:r>
                      <a:r>
                        <a:rPr lang="en-MY" sz="19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MY" sz="1900" dirty="0"/>
                    </a:p>
                  </a:txBody>
                  <a:tcPr marL="91447" marR="91447" marT="45671" marB="4567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0536">
                <a:tc>
                  <a:txBody>
                    <a:bodyPr/>
                    <a:lstStyle/>
                    <a:p>
                      <a:r>
                        <a:rPr lang="en-MY" sz="1600" b="0" dirty="0" smtClean="0">
                          <a:solidFill>
                            <a:srgbClr val="000000"/>
                          </a:solidFill>
                        </a:rPr>
                        <a:t>WP7</a:t>
                      </a:r>
                      <a:endParaRPr lang="en-MY" sz="1600" b="0" dirty="0">
                        <a:solidFill>
                          <a:srgbClr val="000000"/>
                        </a:solidFill>
                      </a:endParaRPr>
                    </a:p>
                  </a:txBody>
                  <a:tcPr marL="91447" marR="91447" marT="45708" marB="4570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 smtClean="0"/>
                        <a:t>Interdependence</a:t>
                      </a:r>
                      <a:endParaRPr lang="en-MY" sz="1900" b="1" dirty="0">
                        <a:solidFill>
                          <a:srgbClr val="0000FF"/>
                        </a:solidFill>
                      </a:endParaRPr>
                    </a:p>
                  </a:txBody>
                  <a:tcPr marL="91447" marR="91447" marT="45708" marB="4570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MY" sz="19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Are </a:t>
                      </a:r>
                      <a:r>
                        <a:rPr lang="en-MY" sz="1900" b="1" i="0" u="none" strike="noStrike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high level problems </a:t>
                      </a:r>
                      <a:r>
                        <a:rPr lang="en-MY" sz="19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including </a:t>
                      </a:r>
                      <a:r>
                        <a:rPr lang="en-MY" sz="1900" b="1" i="0" u="none" strike="noStrike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many component </a:t>
                      </a:r>
                      <a:r>
                        <a:rPr lang="en-MY" sz="19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parts or sub-problems.</a:t>
                      </a:r>
                      <a:endParaRPr lang="en-MY" sz="1900" dirty="0"/>
                    </a:p>
                  </a:txBody>
                  <a:tcPr marL="91447" marR="91447" marT="45708" marB="4570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0976">
                <a:tc>
                  <a:txBody>
                    <a:bodyPr/>
                    <a:lstStyle/>
                    <a:p>
                      <a:r>
                        <a:rPr lang="en-MY" sz="1600" b="0" dirty="0" smtClean="0">
                          <a:solidFill>
                            <a:srgbClr val="000000"/>
                          </a:solidFill>
                        </a:rPr>
                        <a:t>EP1</a:t>
                      </a:r>
                      <a:endParaRPr lang="en-MY" sz="1600" b="0" dirty="0">
                        <a:solidFill>
                          <a:srgbClr val="000000"/>
                        </a:solidFill>
                      </a:endParaRPr>
                    </a:p>
                  </a:txBody>
                  <a:tcPr marL="91447" marR="91447" marT="45708" marB="4570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MY" sz="19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Consequences</a:t>
                      </a:r>
                      <a:endParaRPr lang="en-MY" sz="1900" dirty="0"/>
                    </a:p>
                  </a:txBody>
                  <a:tcPr marL="91447" marR="91447" marT="45708" marB="4570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MY" sz="19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Have </a:t>
                      </a:r>
                      <a:r>
                        <a:rPr lang="en-MY" sz="1900" b="1" i="0" u="none" strike="noStrike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significant consequences</a:t>
                      </a:r>
                      <a:r>
                        <a:rPr lang="en-MY" sz="19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in a range of contexts.</a:t>
                      </a:r>
                      <a:endParaRPr lang="en-MY" sz="1900" dirty="0"/>
                    </a:p>
                  </a:txBody>
                  <a:tcPr marL="91447" marR="91447" marT="45708" marB="4570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0976">
                <a:tc>
                  <a:txBody>
                    <a:bodyPr/>
                    <a:lstStyle/>
                    <a:p>
                      <a:r>
                        <a:rPr lang="en-MY" sz="1600" b="0" dirty="0" smtClean="0">
                          <a:solidFill>
                            <a:srgbClr val="000000"/>
                          </a:solidFill>
                        </a:rPr>
                        <a:t>EP2</a:t>
                      </a:r>
                      <a:endParaRPr lang="en-MY" sz="1600" b="0" dirty="0">
                        <a:solidFill>
                          <a:srgbClr val="000000"/>
                        </a:solidFill>
                      </a:endParaRPr>
                    </a:p>
                  </a:txBody>
                  <a:tcPr marL="91447" marR="91447" marT="45708" marB="4570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MY" sz="1900" dirty="0" smtClean="0"/>
                        <a:t>Judgement</a:t>
                      </a:r>
                      <a:endParaRPr lang="en-MY" sz="1900" dirty="0"/>
                    </a:p>
                  </a:txBody>
                  <a:tcPr marL="91447" marR="91447" marT="45708" marB="4570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MY" sz="1900" dirty="0" smtClean="0"/>
                        <a:t>Require judgement in </a:t>
                      </a:r>
                      <a:r>
                        <a:rPr lang="en-MY" sz="1900" b="1" dirty="0" smtClean="0">
                          <a:solidFill>
                            <a:srgbClr val="FF0000"/>
                          </a:solidFill>
                        </a:rPr>
                        <a:t>decision</a:t>
                      </a:r>
                      <a:r>
                        <a:rPr lang="en-MY" sz="1900" dirty="0" smtClean="0"/>
                        <a:t> making</a:t>
                      </a:r>
                      <a:endParaRPr lang="en-MY" sz="1900" dirty="0"/>
                    </a:p>
                  </a:txBody>
                  <a:tcPr marL="91447" marR="91447" marT="45708" marB="4570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0" y="-171450"/>
            <a:ext cx="9144000" cy="10779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endParaRPr lang="en-MY" sz="1600" dirty="0"/>
          </a:p>
          <a:p>
            <a:pPr>
              <a:defRPr/>
            </a:pPr>
            <a:endParaRPr lang="en-MY" sz="1600" dirty="0"/>
          </a:p>
          <a:p>
            <a:pPr>
              <a:defRPr/>
            </a:pPr>
            <a:r>
              <a:rPr lang="en-MY" sz="1600" dirty="0"/>
              <a:t>Complex Engineering Problems have characteristic WP1 and some or all of WP2 to WP7, EP1 and EP2, that can be resolved with in-depth forefront knowledge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-144463"/>
            <a:ext cx="9144000" cy="549276"/>
          </a:xfrm>
          <a:solidFill>
            <a:srgbClr val="C6D9F1"/>
          </a:solidFill>
        </p:spPr>
        <p:txBody>
          <a:bodyPr rtlCol="0">
            <a:no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sz="3000" dirty="0" smtClean="0">
                <a:ea typeface="+mj-ea"/>
                <a:cs typeface="+mj-cs"/>
              </a:rPr>
              <a:t>Complex Problems </a:t>
            </a:r>
            <a:r>
              <a:rPr lang="en-US" sz="3000" i="1" dirty="0" smtClean="0">
                <a:solidFill>
                  <a:srgbClr val="FF0000"/>
                </a:solidFill>
                <a:ea typeface="+mj-ea"/>
                <a:cs typeface="+mj-cs"/>
              </a:rPr>
              <a:t>(Need High Taxonomy Level)</a:t>
            </a:r>
            <a:endParaRPr lang="en-MY" sz="3000" i="1" dirty="0">
              <a:solidFill>
                <a:srgbClr val="FF0000"/>
              </a:solidFill>
              <a:ea typeface="+mj-ea"/>
              <a:cs typeface="+mj-cs"/>
            </a:endParaRPr>
          </a:p>
        </p:txBody>
      </p:sp>
      <p:sp>
        <p:nvSpPr>
          <p:cNvPr id="112685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BDEFCED-9C8C-4F4F-96DE-A6ECB1CA2EC6}" type="slidenum">
              <a:rPr lang="en-US" sz="1200">
                <a:solidFill>
                  <a:srgbClr val="898989"/>
                </a:solidFill>
                <a:latin typeface="Calibri" charset="0"/>
                <a:cs typeface="Arial" charset="0"/>
              </a:rPr>
              <a:pPr eaLnBrk="1" hangingPunct="1"/>
              <a:t>35</a:t>
            </a:fld>
            <a:endParaRPr lang="en-US" sz="1200">
              <a:solidFill>
                <a:srgbClr val="898989"/>
              </a:solidFill>
              <a:latin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418947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57200"/>
            <a:ext cx="8218487" cy="955675"/>
          </a:xfrm>
          <a:solidFill>
            <a:srgbClr val="CCFFCC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>
                <a:latin typeface="Times New Roman" charset="0"/>
              </a:rPr>
              <a:t>Problem Oriented, Team-Based Project Work as a Learning/Teaching Device</a:t>
            </a:r>
          </a:p>
        </p:txBody>
      </p:sp>
      <p:sp>
        <p:nvSpPr>
          <p:cNvPr id="1136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752600"/>
            <a:ext cx="8713788" cy="3189288"/>
          </a:xfrm>
        </p:spPr>
        <p:txBody>
          <a:bodyPr/>
          <a:lstStyle/>
          <a:p>
            <a:pPr marL="609600" indent="-609600" algn="just" eaLnBrk="1" hangingPunct="1">
              <a:lnSpc>
                <a:spcPct val="90000"/>
              </a:lnSpc>
              <a:buFont typeface="Wingdings" charset="0"/>
              <a:buAutoNum type="arabicPeriod"/>
            </a:pPr>
            <a:r>
              <a:rPr lang="en-US" sz="2400">
                <a:latin typeface="Arial" charset="0"/>
                <a:cs typeface="Times New Roman" charset="0"/>
              </a:rPr>
              <a:t>Problem-oriented project-organized education deals with the solution of theoretical problems through the use of any relevant knowledge, whatever discipline the knowledge derives from. We are dealing with</a:t>
            </a:r>
            <a:r>
              <a:rPr lang="en-US" sz="2400" b="1">
                <a:latin typeface="Arial" charset="0"/>
                <a:cs typeface="Times New Roman" charset="0"/>
              </a:rPr>
              <a:t> </a:t>
            </a:r>
            <a:r>
              <a:rPr lang="en-US" sz="2400" b="1">
                <a:solidFill>
                  <a:srgbClr val="FF3300"/>
                </a:solidFill>
                <a:latin typeface="Arial" charset="0"/>
                <a:cs typeface="Times New Roman" charset="0"/>
              </a:rPr>
              <a:t>KNOW WHY</a:t>
            </a:r>
            <a:r>
              <a:rPr lang="en-US" sz="2400">
                <a:latin typeface="Arial" charset="0"/>
              </a:rPr>
              <a:t> (Research Problems).</a:t>
            </a:r>
          </a:p>
          <a:p>
            <a:pPr marL="609600" indent="-609600" algn="just" eaLnBrk="1" hangingPunct="1">
              <a:lnSpc>
                <a:spcPct val="90000"/>
              </a:lnSpc>
              <a:buFont typeface="Wingdings" charset="0"/>
              <a:buAutoNum type="arabicPeriod"/>
            </a:pPr>
            <a:r>
              <a:rPr lang="en-US" sz="2400">
                <a:latin typeface="Arial" charset="0"/>
                <a:cs typeface="Times New Roman" charset="0"/>
              </a:rPr>
              <a:t>In design-oriented project work, the students deal with </a:t>
            </a:r>
            <a:r>
              <a:rPr lang="en-US" sz="2400" b="1">
                <a:solidFill>
                  <a:srgbClr val="FF3300"/>
                </a:solidFill>
                <a:latin typeface="Arial" charset="0"/>
                <a:cs typeface="Times New Roman" charset="0"/>
              </a:rPr>
              <a:t>KNOW HOW</a:t>
            </a:r>
            <a:r>
              <a:rPr lang="en-US" sz="2400">
                <a:latin typeface="Arial" charset="0"/>
                <a:cs typeface="Times New Roman" charset="0"/>
              </a:rPr>
              <a:t> problems that can be solved by theories and knowledge they have acquired in their previous lectures.</a:t>
            </a:r>
            <a:r>
              <a:rPr lang="en-US" sz="2400">
                <a:latin typeface="Arial" charset="0"/>
              </a:rPr>
              <a:t> (Design Problems). </a:t>
            </a:r>
          </a:p>
        </p:txBody>
      </p:sp>
      <p:pic>
        <p:nvPicPr>
          <p:cNvPr id="113667" name="Picture 4" descr="*">
            <a:hlinkClick r:id="rId2"/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4800600"/>
            <a:ext cx="37338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8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E53DA25-B1BD-2146-81A8-6971B820CC04}" type="slidenum">
              <a:rPr lang="en-US" sz="1200">
                <a:solidFill>
                  <a:srgbClr val="898989"/>
                </a:solidFill>
                <a:latin typeface="Calibri" charset="0"/>
                <a:cs typeface="Arial" charset="0"/>
              </a:rPr>
              <a:pPr eaLnBrk="1" hangingPunct="1"/>
              <a:t>36</a:t>
            </a:fld>
            <a:endParaRPr lang="en-US" sz="1200">
              <a:solidFill>
                <a:srgbClr val="898989"/>
              </a:solidFill>
              <a:latin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927282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0" y="765175"/>
          <a:ext cx="9144000" cy="611981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11760"/>
                <a:gridCol w="6732240"/>
              </a:tblGrid>
              <a:tr h="1225873">
                <a:tc>
                  <a:txBody>
                    <a:bodyPr/>
                    <a:lstStyle/>
                    <a:p>
                      <a:r>
                        <a:rPr lang="en-MY" sz="2400" dirty="0" smtClean="0"/>
                        <a:t>Preamble</a:t>
                      </a:r>
                      <a:endParaRPr lang="en-MY" sz="2400" dirty="0"/>
                    </a:p>
                  </a:txBody>
                  <a:tcPr marL="91449" marR="91449" marT="45734" marB="45734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MY" sz="2400" b="1" i="0" u="none" strike="noStrike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Complex activities </a:t>
                      </a:r>
                      <a:r>
                        <a:rPr lang="en-MY" sz="2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means (engineering) activities or projects that have </a:t>
                      </a:r>
                      <a:r>
                        <a:rPr lang="en-MY" sz="2400" b="1" i="0" u="none" strike="noStrike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some or all </a:t>
                      </a:r>
                      <a:r>
                        <a:rPr lang="en-MY" sz="2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of the following characteristics listed below</a:t>
                      </a:r>
                      <a:endParaRPr lang="en-MY" sz="2400" dirty="0"/>
                    </a:p>
                  </a:txBody>
                  <a:tcPr marL="91449" marR="91449" marT="45734" marB="45734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9996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Range of resources</a:t>
                      </a:r>
                      <a:endParaRPr lang="en-MY" sz="2400" dirty="0"/>
                    </a:p>
                  </a:txBody>
                  <a:tcPr marL="91449" marR="91449" marT="45734" marB="45734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MY" sz="2400" b="1" u="none" strike="noStrike" kern="1200" baseline="0" dirty="0" smtClean="0">
                          <a:solidFill>
                            <a:srgbClr val="FF0000"/>
                          </a:solidFill>
                        </a:rPr>
                        <a:t>Diverse resources </a:t>
                      </a:r>
                      <a:r>
                        <a:rPr lang="en-MY" sz="2400" u="none" strike="noStrike" kern="1200" baseline="0" dirty="0" smtClean="0"/>
                        <a:t>(people, money, equipment, materials, information and technologies).</a:t>
                      </a:r>
                      <a:endParaRPr lang="en-MY" sz="2400" dirty="0"/>
                    </a:p>
                  </a:txBody>
                  <a:tcPr marL="91449" marR="91449" marT="45734" marB="45734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8891">
                <a:tc>
                  <a:txBody>
                    <a:bodyPr/>
                    <a:lstStyle/>
                    <a:p>
                      <a:r>
                        <a:rPr lang="en-MY" sz="2400" u="none" strike="noStrike" kern="1200" baseline="0" dirty="0" smtClean="0"/>
                        <a:t>Level of interaction</a:t>
                      </a:r>
                      <a:endParaRPr lang="en-MY" sz="2400" dirty="0"/>
                    </a:p>
                  </a:txBody>
                  <a:tcPr marL="91449" marR="91449" marT="45734" marB="45734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MY" sz="2400" u="none" strike="noStrike" kern="1200" baseline="0" dirty="0" smtClean="0"/>
                        <a:t>Require resolution of significant problems arising from interactions between </a:t>
                      </a:r>
                      <a:r>
                        <a:rPr lang="en-MY" sz="2400" b="1" u="none" strike="noStrike" kern="1200" baseline="0" dirty="0" smtClean="0">
                          <a:solidFill>
                            <a:srgbClr val="FF0000"/>
                          </a:solidFill>
                        </a:rPr>
                        <a:t>wide ranging </a:t>
                      </a:r>
                      <a:r>
                        <a:rPr lang="en-MY" sz="2400" u="none" strike="noStrike" kern="1200" baseline="0" dirty="0" smtClean="0"/>
                        <a:t>or </a:t>
                      </a:r>
                      <a:r>
                        <a:rPr lang="en-MY" sz="2400" b="1" u="none" strike="noStrike" kern="1200" baseline="0" dirty="0" smtClean="0">
                          <a:solidFill>
                            <a:srgbClr val="FF0000"/>
                          </a:solidFill>
                        </a:rPr>
                        <a:t>conflicting</a:t>
                      </a:r>
                      <a:r>
                        <a:rPr lang="en-MY" sz="2400" u="none" strike="noStrike" kern="1200" baseline="0" dirty="0" smtClean="0"/>
                        <a:t> technical, engineering or other issues.</a:t>
                      </a:r>
                      <a:endParaRPr lang="en-MY" sz="2400" dirty="0"/>
                    </a:p>
                  </a:txBody>
                  <a:tcPr marL="91449" marR="91449" marT="45734" marB="45734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3082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Innovation</a:t>
                      </a:r>
                      <a:endParaRPr lang="en-MY" sz="2400" dirty="0"/>
                    </a:p>
                  </a:txBody>
                  <a:tcPr marL="91449" marR="91449" marT="45733" marB="4573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MY" sz="2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Involve creative use of engineering principles and </a:t>
                      </a:r>
                      <a:r>
                        <a:rPr lang="en-MY" sz="2400" b="1" i="0" u="none" strike="noStrike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research-based </a:t>
                      </a:r>
                      <a:r>
                        <a:rPr lang="en-MY" sz="2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knowledge in </a:t>
                      </a:r>
                      <a:r>
                        <a:rPr lang="en-MY" sz="2400" b="1" i="0" u="none" strike="noStrike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novel </a:t>
                      </a:r>
                      <a:r>
                        <a:rPr lang="en-MY" sz="2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ways</a:t>
                      </a:r>
                      <a:endParaRPr lang="en-MY" sz="2400" dirty="0" smtClean="0"/>
                    </a:p>
                  </a:txBody>
                  <a:tcPr marL="91449" marR="91449" marT="45733" marB="4573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8889">
                <a:tc>
                  <a:txBody>
                    <a:bodyPr/>
                    <a:lstStyle/>
                    <a:p>
                      <a:r>
                        <a:rPr lang="en-MY" sz="2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Consequences to society and</a:t>
                      </a:r>
                    </a:p>
                    <a:p>
                      <a:r>
                        <a:rPr lang="en-MY" sz="2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 environment</a:t>
                      </a:r>
                      <a:endParaRPr lang="en-MY" sz="2400" dirty="0"/>
                    </a:p>
                  </a:txBody>
                  <a:tcPr marL="91449" marR="91449" marT="45733" marB="4573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MY" sz="2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Have </a:t>
                      </a:r>
                      <a:r>
                        <a:rPr lang="en-MY" sz="2400" b="1" i="0" u="none" strike="noStrike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significant consequences </a:t>
                      </a:r>
                      <a:r>
                        <a:rPr lang="en-MY" sz="2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 a </a:t>
                      </a:r>
                      <a:r>
                        <a:rPr lang="en-MY" sz="2400" b="1" i="0" u="none" strike="noStrike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range of contexts</a:t>
                      </a:r>
                      <a:r>
                        <a:rPr lang="en-MY" sz="2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characterised by </a:t>
                      </a:r>
                      <a:r>
                        <a:rPr lang="en-MY" sz="2400" b="1" i="0" u="none" strike="noStrike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difficulty</a:t>
                      </a:r>
                      <a:r>
                        <a:rPr lang="en-MY" sz="2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of prediction and mitigation.</a:t>
                      </a:r>
                      <a:endParaRPr lang="en-MY" sz="2400" dirty="0"/>
                    </a:p>
                  </a:txBody>
                  <a:tcPr marL="91449" marR="91449" marT="45733" marB="4573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3082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Familiarity</a:t>
                      </a:r>
                      <a:endParaRPr lang="en-MY" sz="2400" dirty="0"/>
                    </a:p>
                  </a:txBody>
                  <a:tcPr marL="91449" marR="91449" marT="45733" marB="4573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MY" sz="2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Can extend </a:t>
                      </a:r>
                      <a:r>
                        <a:rPr lang="en-MY" sz="2400" b="1" i="0" u="none" strike="noStrike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beyond previous </a:t>
                      </a:r>
                      <a:r>
                        <a:rPr lang="en-MY" sz="2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experiences by applying </a:t>
                      </a:r>
                      <a:r>
                        <a:rPr lang="en-MY" sz="2400" b="1" i="0" u="none" strike="noStrike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principles-based </a:t>
                      </a:r>
                      <a:r>
                        <a:rPr lang="en-MY" sz="2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approaches.</a:t>
                      </a:r>
                      <a:endParaRPr lang="en-MY" sz="2400" dirty="0"/>
                    </a:p>
                  </a:txBody>
                  <a:tcPr marL="91449" marR="91449" marT="45733" marB="4573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792163"/>
          </a:xfrm>
          <a:solidFill>
            <a:schemeClr val="tx2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 smtClean="0">
                <a:ea typeface="+mj-ea"/>
                <a:cs typeface="+mj-cs"/>
              </a:rPr>
              <a:t>Complex Engineering Activities </a:t>
            </a:r>
            <a:r>
              <a:rPr lang="en-US" sz="3200" i="1" dirty="0" smtClean="0">
                <a:solidFill>
                  <a:srgbClr val="FF0000"/>
                </a:solidFill>
                <a:ea typeface="+mj-ea"/>
                <a:cs typeface="+mj-cs"/>
              </a:rPr>
              <a:t>(Project based)</a:t>
            </a:r>
            <a:endParaRPr lang="en-MY" sz="3200" i="1" dirty="0">
              <a:solidFill>
                <a:srgbClr val="FF0000"/>
              </a:solidFill>
              <a:ea typeface="+mj-ea"/>
              <a:cs typeface="+mj-cs"/>
            </a:endParaRPr>
          </a:p>
        </p:txBody>
      </p:sp>
      <p:sp>
        <p:nvSpPr>
          <p:cNvPr id="114713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B1C9C8B-7740-3145-8542-60C8A18CE88D}" type="slidenum">
              <a:rPr lang="en-US" sz="1200">
                <a:solidFill>
                  <a:srgbClr val="898989"/>
                </a:solidFill>
                <a:latin typeface="Calibri" charset="0"/>
                <a:cs typeface="Arial" charset="0"/>
              </a:rPr>
              <a:pPr eaLnBrk="1" hangingPunct="1"/>
              <a:t>37</a:t>
            </a:fld>
            <a:endParaRPr lang="en-US" sz="1200">
              <a:solidFill>
                <a:srgbClr val="898989"/>
              </a:solidFill>
              <a:latin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3986392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6613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WA</a:t>
            </a:r>
            <a:r>
              <a:rPr lang="en-US" dirty="0" smtClean="0"/>
              <a:t> – WK – </a:t>
            </a:r>
            <a:r>
              <a:rPr lang="en-US" dirty="0" smtClean="0">
                <a:solidFill>
                  <a:srgbClr val="0000FF"/>
                </a:solidFill>
              </a:rPr>
              <a:t>WP</a:t>
            </a:r>
            <a:r>
              <a:rPr lang="en-US" dirty="0" smtClean="0"/>
              <a:t> Relationships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8335" y="1420945"/>
            <a:ext cx="4100852" cy="1015663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WA1</a:t>
            </a:r>
            <a:r>
              <a:rPr lang="en-US" sz="2400" b="1" dirty="0" smtClean="0">
                <a:solidFill>
                  <a:srgbClr val="FF0000"/>
                </a:solidFill>
              </a:rPr>
              <a:t> – Engineering Knowledge </a:t>
            </a:r>
          </a:p>
          <a:p>
            <a:r>
              <a:rPr lang="en-US" dirty="0" smtClean="0"/>
              <a:t>(Science, Mathematics &amp; Engineering) </a:t>
            </a:r>
          </a:p>
          <a:p>
            <a:r>
              <a:rPr lang="en-US" dirty="0" smtClean="0"/>
              <a:t>(WK1, WK2, WK3, WK4)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5146" y="2957186"/>
            <a:ext cx="41551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8000"/>
                </a:solidFill>
              </a:rPr>
              <a:t>t</a:t>
            </a:r>
            <a:r>
              <a:rPr lang="en-US" sz="2400" b="1" dirty="0" smtClean="0">
                <a:solidFill>
                  <a:srgbClr val="008000"/>
                </a:solidFill>
              </a:rPr>
              <a:t>o solve </a:t>
            </a:r>
          </a:p>
          <a:p>
            <a:pPr algn="ctr"/>
            <a:r>
              <a:rPr lang="en-US" sz="2400" b="1" dirty="0" smtClean="0">
                <a:solidFill>
                  <a:srgbClr val="008000"/>
                </a:solidFill>
              </a:rPr>
              <a:t>Complex Engineering Problems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72409" y="2056632"/>
            <a:ext cx="4339537" cy="923330"/>
          </a:xfrm>
          <a:prstGeom prst="rect">
            <a:avLst/>
          </a:prstGeom>
          <a:solidFill>
            <a:srgbClr val="F2DCDB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MY" dirty="0" smtClean="0">
                <a:solidFill>
                  <a:prstClr val="black"/>
                </a:solidFill>
              </a:rPr>
              <a:t>WK2 - mathematics</a:t>
            </a:r>
            <a:r>
              <a:rPr lang="en-MY" dirty="0">
                <a:solidFill>
                  <a:prstClr val="black"/>
                </a:solidFill>
              </a:rPr>
              <a:t>, numerical analysis, </a:t>
            </a:r>
            <a:endParaRPr lang="en-MY" dirty="0" smtClean="0">
              <a:solidFill>
                <a:prstClr val="black"/>
              </a:solidFill>
            </a:endParaRPr>
          </a:p>
          <a:p>
            <a:pPr>
              <a:defRPr/>
            </a:pPr>
            <a:r>
              <a:rPr lang="en-MY" dirty="0" smtClean="0">
                <a:solidFill>
                  <a:prstClr val="black"/>
                </a:solidFill>
              </a:rPr>
              <a:t>statistics</a:t>
            </a:r>
            <a:r>
              <a:rPr lang="en-MY" dirty="0">
                <a:solidFill>
                  <a:prstClr val="black"/>
                </a:solidFill>
              </a:rPr>
              <a:t>, computer and information </a:t>
            </a:r>
            <a:r>
              <a:rPr lang="en-MY" dirty="0" smtClean="0">
                <a:solidFill>
                  <a:prstClr val="black"/>
                </a:solidFill>
              </a:rPr>
              <a:t>science </a:t>
            </a:r>
          </a:p>
          <a:p>
            <a:pPr>
              <a:defRPr/>
            </a:pPr>
            <a:r>
              <a:rPr lang="en-MY" b="1" dirty="0" smtClean="0">
                <a:solidFill>
                  <a:srgbClr val="FF0000"/>
                </a:solidFill>
              </a:rPr>
              <a:t>(WA1)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377273" y="1574125"/>
            <a:ext cx="2956458" cy="369332"/>
          </a:xfrm>
          <a:prstGeom prst="rect">
            <a:avLst/>
          </a:prstGeom>
          <a:solidFill>
            <a:srgbClr val="F2DCDB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MY" dirty="0" smtClean="0">
                <a:solidFill>
                  <a:srgbClr val="000000"/>
                </a:solidFill>
              </a:rPr>
              <a:t>WK1 - natural sciences </a:t>
            </a:r>
            <a:r>
              <a:rPr lang="en-MY" b="1" dirty="0" smtClean="0">
                <a:solidFill>
                  <a:srgbClr val="FF0000"/>
                </a:solidFill>
              </a:rPr>
              <a:t>(WA1)</a:t>
            </a:r>
            <a:endParaRPr lang="en-MY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65284" y="3161301"/>
            <a:ext cx="3910896" cy="369332"/>
          </a:xfrm>
          <a:prstGeom prst="rect">
            <a:avLst/>
          </a:prstGeom>
          <a:solidFill>
            <a:srgbClr val="F2DCDB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WK3 - </a:t>
            </a:r>
            <a:r>
              <a:rPr lang="en-MY" dirty="0" smtClean="0">
                <a:solidFill>
                  <a:srgbClr val="000000"/>
                </a:solidFill>
              </a:rPr>
              <a:t>engineering fundamentals </a:t>
            </a:r>
            <a:r>
              <a:rPr lang="en-MY" b="1" dirty="0" smtClean="0">
                <a:solidFill>
                  <a:srgbClr val="FF0000"/>
                </a:solidFill>
              </a:rPr>
              <a:t>(WA1)</a:t>
            </a:r>
            <a:endParaRPr lang="en-MY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77858" y="3575972"/>
            <a:ext cx="4449252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WK4 - </a:t>
            </a:r>
            <a:r>
              <a:rPr lang="en-MY" dirty="0" smtClean="0">
                <a:solidFill>
                  <a:srgbClr val="000000"/>
                </a:solidFill>
              </a:rPr>
              <a:t>engineering </a:t>
            </a:r>
            <a:r>
              <a:rPr lang="en-MY" dirty="0">
                <a:solidFill>
                  <a:srgbClr val="000000"/>
                </a:solidFill>
              </a:rPr>
              <a:t>specialist </a:t>
            </a:r>
            <a:r>
              <a:rPr lang="en-MY" dirty="0" smtClean="0">
                <a:solidFill>
                  <a:srgbClr val="000000"/>
                </a:solidFill>
              </a:rPr>
              <a:t>knowledge </a:t>
            </a:r>
            <a:r>
              <a:rPr lang="en-MY" b="1" dirty="0" smtClean="0">
                <a:solidFill>
                  <a:srgbClr val="FF0000"/>
                </a:solidFill>
              </a:rPr>
              <a:t>(WA1)</a:t>
            </a:r>
            <a:r>
              <a:rPr lang="en-MY" dirty="0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0907" y="4466417"/>
            <a:ext cx="4161761" cy="2215991"/>
          </a:xfrm>
          <a:prstGeom prst="rect">
            <a:avLst/>
          </a:prstGeom>
          <a:noFill/>
          <a:ln w="76200" cmpd="sng"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r>
              <a:rPr lang="en-MY" sz="2400" b="1" dirty="0" smtClean="0">
                <a:solidFill>
                  <a:srgbClr val="0000FF"/>
                </a:solidFill>
              </a:rPr>
              <a:t>WP1 – Depth </a:t>
            </a:r>
            <a:r>
              <a:rPr lang="en-MY" sz="2400" b="1" dirty="0">
                <a:solidFill>
                  <a:srgbClr val="0000FF"/>
                </a:solidFill>
              </a:rPr>
              <a:t>of Knowledge </a:t>
            </a:r>
            <a:r>
              <a:rPr lang="en-MY" sz="2400" b="1" dirty="0" smtClean="0">
                <a:solidFill>
                  <a:srgbClr val="0000FF"/>
                </a:solidFill>
              </a:rPr>
              <a:t>required:</a:t>
            </a:r>
            <a:endParaRPr lang="en-MY" sz="2400" b="1" dirty="0">
              <a:solidFill>
                <a:srgbClr val="0000FF"/>
              </a:solidFill>
            </a:endParaRPr>
          </a:p>
          <a:p>
            <a:r>
              <a:rPr lang="en-MY" dirty="0" smtClean="0"/>
              <a:t>Resolved </a:t>
            </a:r>
            <a:r>
              <a:rPr lang="en-MY" dirty="0"/>
              <a:t>with </a:t>
            </a:r>
            <a:r>
              <a:rPr lang="en-MY" b="1" dirty="0">
                <a:solidFill>
                  <a:srgbClr val="FF0000"/>
                </a:solidFill>
              </a:rPr>
              <a:t>forefront in-depth </a:t>
            </a:r>
            <a:endParaRPr lang="en-MY" b="1" dirty="0" smtClean="0">
              <a:solidFill>
                <a:srgbClr val="FF0000"/>
              </a:solidFill>
            </a:endParaRPr>
          </a:p>
          <a:p>
            <a:r>
              <a:rPr lang="en-MY" dirty="0" smtClean="0"/>
              <a:t>engineering </a:t>
            </a:r>
            <a:r>
              <a:rPr lang="en-MY" dirty="0"/>
              <a:t>knowledge </a:t>
            </a:r>
            <a:endParaRPr lang="en-MY" dirty="0" smtClean="0"/>
          </a:p>
          <a:p>
            <a:r>
              <a:rPr lang="en-MY" dirty="0" smtClean="0"/>
              <a:t>(</a:t>
            </a:r>
            <a:r>
              <a:rPr lang="en-MY" dirty="0"/>
              <a:t>WK3, WK4, WK5, WK6 or WK8) </a:t>
            </a:r>
            <a:endParaRPr lang="en-MY" dirty="0" smtClean="0"/>
          </a:p>
          <a:p>
            <a:r>
              <a:rPr lang="en-MY" dirty="0" smtClean="0"/>
              <a:t>which </a:t>
            </a:r>
            <a:r>
              <a:rPr lang="en-MY" dirty="0"/>
              <a:t>allows a fundamentals-based, </a:t>
            </a:r>
            <a:endParaRPr lang="en-MY" dirty="0" smtClean="0"/>
          </a:p>
          <a:p>
            <a:r>
              <a:rPr lang="en-MY" dirty="0" smtClean="0"/>
              <a:t>first </a:t>
            </a:r>
            <a:r>
              <a:rPr lang="en-MY" dirty="0"/>
              <a:t>principles analytical approach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65284" y="4429840"/>
            <a:ext cx="3740928" cy="646331"/>
          </a:xfrm>
          <a:prstGeom prst="rect">
            <a:avLst/>
          </a:prstGeom>
          <a:solidFill>
            <a:srgbClr val="DCE6F2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WK5 - </a:t>
            </a:r>
            <a:r>
              <a:rPr lang="en-MY" dirty="0" smtClean="0">
                <a:solidFill>
                  <a:srgbClr val="000000"/>
                </a:solidFill>
              </a:rPr>
              <a:t>engineering </a:t>
            </a:r>
            <a:r>
              <a:rPr lang="en-MY" dirty="0">
                <a:solidFill>
                  <a:srgbClr val="000000"/>
                </a:solidFill>
              </a:rPr>
              <a:t>design </a:t>
            </a:r>
            <a:r>
              <a:rPr lang="en-MY" b="1" dirty="0" smtClean="0">
                <a:solidFill>
                  <a:srgbClr val="0000FF"/>
                </a:solidFill>
              </a:rPr>
              <a:t>(know how)</a:t>
            </a:r>
            <a:r>
              <a:rPr lang="en-MY" dirty="0" smtClean="0">
                <a:solidFill>
                  <a:srgbClr val="000000"/>
                </a:solidFill>
              </a:rPr>
              <a:t> </a:t>
            </a:r>
          </a:p>
          <a:p>
            <a:r>
              <a:rPr lang="en-MY" b="1" dirty="0" smtClean="0">
                <a:solidFill>
                  <a:srgbClr val="FF0000"/>
                </a:solidFill>
              </a:rPr>
              <a:t>WA3</a:t>
            </a:r>
            <a:r>
              <a:rPr lang="en-MY" dirty="0" smtClean="0">
                <a:solidFill>
                  <a:srgbClr val="000000"/>
                </a:solidFill>
              </a:rPr>
              <a:t> - Design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52711" y="5176771"/>
            <a:ext cx="3882606" cy="646331"/>
          </a:xfrm>
          <a:prstGeom prst="rect">
            <a:avLst/>
          </a:prstGeom>
          <a:solidFill>
            <a:srgbClr val="DCE6F2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WK6 - </a:t>
            </a:r>
            <a:r>
              <a:rPr lang="en-MY" dirty="0" smtClean="0">
                <a:solidFill>
                  <a:srgbClr val="000000"/>
                </a:solidFill>
              </a:rPr>
              <a:t>engineering practice </a:t>
            </a:r>
            <a:r>
              <a:rPr lang="en-MY" b="1" dirty="0" smtClean="0">
                <a:solidFill>
                  <a:srgbClr val="0000FF"/>
                </a:solidFill>
              </a:rPr>
              <a:t>(know how)</a:t>
            </a:r>
            <a:r>
              <a:rPr lang="en-MY" dirty="0" smtClean="0">
                <a:solidFill>
                  <a:srgbClr val="000000"/>
                </a:solidFill>
              </a:rPr>
              <a:t> </a:t>
            </a:r>
          </a:p>
          <a:p>
            <a:r>
              <a:rPr lang="en-MY" b="1" dirty="0" smtClean="0">
                <a:solidFill>
                  <a:srgbClr val="FF0000"/>
                </a:solidFill>
              </a:rPr>
              <a:t>WA5</a:t>
            </a:r>
            <a:r>
              <a:rPr lang="en-MY" dirty="0" smtClean="0">
                <a:solidFill>
                  <a:srgbClr val="000000"/>
                </a:solidFill>
              </a:rPr>
              <a:t> - Modern Tools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40138" y="5909979"/>
            <a:ext cx="3695731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WK8 - </a:t>
            </a:r>
            <a:r>
              <a:rPr lang="en-MY" dirty="0" smtClean="0">
                <a:solidFill>
                  <a:srgbClr val="000000"/>
                </a:solidFill>
              </a:rPr>
              <a:t>research literature </a:t>
            </a:r>
            <a:r>
              <a:rPr lang="en-MY" b="1" dirty="0" smtClean="0">
                <a:solidFill>
                  <a:srgbClr val="800000"/>
                </a:solidFill>
              </a:rPr>
              <a:t>(know why)</a:t>
            </a:r>
            <a:r>
              <a:rPr lang="en-MY" dirty="0" smtClean="0">
                <a:solidFill>
                  <a:srgbClr val="000000"/>
                </a:solidFill>
              </a:rPr>
              <a:t> </a:t>
            </a:r>
          </a:p>
          <a:p>
            <a:r>
              <a:rPr lang="en-MY" b="1" dirty="0" smtClean="0">
                <a:solidFill>
                  <a:srgbClr val="FF0000"/>
                </a:solidFill>
              </a:rPr>
              <a:t>WA4</a:t>
            </a:r>
            <a:r>
              <a:rPr lang="en-MY" dirty="0" smtClean="0">
                <a:solidFill>
                  <a:srgbClr val="000000"/>
                </a:solidFill>
              </a:rPr>
              <a:t> - Investigation</a:t>
            </a:r>
            <a:endParaRPr lang="en-MY" dirty="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377272" y="3082936"/>
            <a:ext cx="4766727" cy="3599471"/>
          </a:xfrm>
          <a:prstGeom prst="rect">
            <a:avLst/>
          </a:prstGeom>
          <a:noFill/>
          <a:ln w="7620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287522" y="1417636"/>
            <a:ext cx="4768717" cy="2895532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2102699" y="2423684"/>
            <a:ext cx="0" cy="659252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2102699" y="3775608"/>
            <a:ext cx="0" cy="659252"/>
          </a:xfrm>
          <a:prstGeom prst="straightConnector1">
            <a:avLst/>
          </a:prstGeom>
          <a:ln w="762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317710" y="1534127"/>
            <a:ext cx="1401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(know what)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7741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 animBg="1"/>
      <p:bldP spid="9" grpId="0" animBg="1"/>
      <p:bldP spid="9" grpId="1" animBg="1"/>
      <p:bldP spid="10" grpId="0" animBg="1"/>
      <p:bldP spid="10" grpId="1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146" y="-123689"/>
            <a:ext cx="41551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8000"/>
                </a:solidFill>
              </a:rPr>
              <a:t>t</a:t>
            </a:r>
            <a:r>
              <a:rPr lang="en-US" sz="2400" b="1" dirty="0" smtClean="0">
                <a:solidFill>
                  <a:srgbClr val="008000"/>
                </a:solidFill>
              </a:rPr>
              <a:t>o solve </a:t>
            </a:r>
          </a:p>
          <a:p>
            <a:pPr algn="ctr"/>
            <a:r>
              <a:rPr lang="en-US" sz="2400" b="1" dirty="0" smtClean="0">
                <a:solidFill>
                  <a:srgbClr val="008000"/>
                </a:solidFill>
              </a:rPr>
              <a:t>Complex Engineering Problems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30765" y="648232"/>
            <a:ext cx="4987626" cy="646331"/>
          </a:xfrm>
          <a:prstGeom prst="rect">
            <a:avLst/>
          </a:prstGeom>
          <a:solidFill>
            <a:srgbClr val="F2DCDB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MY" dirty="0" smtClean="0">
                <a:solidFill>
                  <a:prstClr val="black"/>
                </a:solidFill>
              </a:rPr>
              <a:t>WK2 - mathematics</a:t>
            </a:r>
            <a:r>
              <a:rPr lang="en-MY" dirty="0">
                <a:solidFill>
                  <a:prstClr val="black"/>
                </a:solidFill>
              </a:rPr>
              <a:t>, numerical analysis, </a:t>
            </a:r>
            <a:endParaRPr lang="en-MY" dirty="0" smtClean="0">
              <a:solidFill>
                <a:prstClr val="black"/>
              </a:solidFill>
            </a:endParaRPr>
          </a:p>
          <a:p>
            <a:pPr>
              <a:defRPr/>
            </a:pPr>
            <a:r>
              <a:rPr lang="en-MY" dirty="0" smtClean="0">
                <a:solidFill>
                  <a:prstClr val="black"/>
                </a:solidFill>
              </a:rPr>
              <a:t>statistics</a:t>
            </a:r>
            <a:r>
              <a:rPr lang="en-MY" dirty="0">
                <a:solidFill>
                  <a:prstClr val="black"/>
                </a:solidFill>
              </a:rPr>
              <a:t>, computer and information </a:t>
            </a:r>
            <a:r>
              <a:rPr lang="en-MY" dirty="0" smtClean="0">
                <a:solidFill>
                  <a:prstClr val="black"/>
                </a:solidFill>
              </a:rPr>
              <a:t>science </a:t>
            </a:r>
            <a:r>
              <a:rPr lang="en-MY" b="1" dirty="0" smtClean="0">
                <a:solidFill>
                  <a:srgbClr val="FF0000"/>
                </a:solidFill>
              </a:rPr>
              <a:t>(WA1)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823168" y="165725"/>
            <a:ext cx="2956458" cy="369332"/>
          </a:xfrm>
          <a:prstGeom prst="rect">
            <a:avLst/>
          </a:prstGeom>
          <a:solidFill>
            <a:srgbClr val="F2DCDB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MY" dirty="0" smtClean="0">
                <a:solidFill>
                  <a:srgbClr val="000000"/>
                </a:solidFill>
              </a:rPr>
              <a:t>WK1 - natural sciences </a:t>
            </a:r>
            <a:r>
              <a:rPr lang="en-MY" b="1" dirty="0" smtClean="0">
                <a:solidFill>
                  <a:srgbClr val="FF0000"/>
                </a:solidFill>
              </a:rPr>
              <a:t>(WA1)</a:t>
            </a:r>
            <a:endParaRPr lang="en-MY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28462" y="1614576"/>
            <a:ext cx="3910896" cy="369332"/>
          </a:xfrm>
          <a:prstGeom prst="rect">
            <a:avLst/>
          </a:prstGeom>
          <a:solidFill>
            <a:srgbClr val="F2DCDB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WK3 - </a:t>
            </a:r>
            <a:r>
              <a:rPr lang="en-MY" dirty="0" smtClean="0">
                <a:solidFill>
                  <a:srgbClr val="000000"/>
                </a:solidFill>
              </a:rPr>
              <a:t>engineering fundamentals </a:t>
            </a:r>
            <a:r>
              <a:rPr lang="en-MY" b="1" dirty="0" smtClean="0">
                <a:solidFill>
                  <a:srgbClr val="FF0000"/>
                </a:solidFill>
              </a:rPr>
              <a:t>(WA1)</a:t>
            </a:r>
            <a:endParaRPr lang="en-MY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05339" y="2092122"/>
            <a:ext cx="3905148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WK4 - </a:t>
            </a:r>
            <a:r>
              <a:rPr lang="en-MY" dirty="0" smtClean="0">
                <a:solidFill>
                  <a:srgbClr val="000000"/>
                </a:solidFill>
              </a:rPr>
              <a:t>engineering </a:t>
            </a:r>
            <a:r>
              <a:rPr lang="en-MY" dirty="0">
                <a:solidFill>
                  <a:srgbClr val="000000"/>
                </a:solidFill>
              </a:rPr>
              <a:t>specialist knowledge </a:t>
            </a:r>
            <a:endParaRPr lang="en-MY" dirty="0" smtClean="0">
              <a:solidFill>
                <a:srgbClr val="000000"/>
              </a:solidFill>
            </a:endParaRPr>
          </a:p>
          <a:p>
            <a:r>
              <a:rPr lang="en-MY" b="1" dirty="0" smtClean="0">
                <a:solidFill>
                  <a:srgbClr val="FF0000"/>
                </a:solidFill>
              </a:rPr>
              <a:t>(WA1)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0907" y="1448417"/>
            <a:ext cx="4564114" cy="2215991"/>
          </a:xfrm>
          <a:prstGeom prst="rect">
            <a:avLst/>
          </a:prstGeom>
          <a:noFill/>
          <a:ln w="76200" cmpd="sng"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r>
              <a:rPr lang="en-MY" sz="2400" b="1" dirty="0" smtClean="0">
                <a:solidFill>
                  <a:srgbClr val="0000FF"/>
                </a:solidFill>
              </a:rPr>
              <a:t>WP1 – Depth </a:t>
            </a:r>
            <a:r>
              <a:rPr lang="en-MY" sz="2400" b="1" dirty="0">
                <a:solidFill>
                  <a:srgbClr val="0000FF"/>
                </a:solidFill>
              </a:rPr>
              <a:t>of Knowledge </a:t>
            </a:r>
            <a:r>
              <a:rPr lang="en-MY" sz="2400" b="1" dirty="0" smtClean="0">
                <a:solidFill>
                  <a:srgbClr val="0000FF"/>
                </a:solidFill>
              </a:rPr>
              <a:t>required:</a:t>
            </a:r>
            <a:endParaRPr lang="en-MY" sz="2400" b="1" dirty="0">
              <a:solidFill>
                <a:srgbClr val="0000FF"/>
              </a:solidFill>
            </a:endParaRPr>
          </a:p>
          <a:p>
            <a:r>
              <a:rPr lang="en-MY" dirty="0" smtClean="0"/>
              <a:t>Resolved </a:t>
            </a:r>
            <a:r>
              <a:rPr lang="en-MY" dirty="0"/>
              <a:t>with </a:t>
            </a:r>
            <a:r>
              <a:rPr lang="en-MY" b="1" dirty="0">
                <a:solidFill>
                  <a:srgbClr val="FF0000"/>
                </a:solidFill>
              </a:rPr>
              <a:t>forefront in-depth </a:t>
            </a:r>
            <a:endParaRPr lang="en-MY" b="1" dirty="0" smtClean="0">
              <a:solidFill>
                <a:srgbClr val="FF0000"/>
              </a:solidFill>
            </a:endParaRPr>
          </a:p>
          <a:p>
            <a:r>
              <a:rPr lang="en-MY" dirty="0" smtClean="0"/>
              <a:t>engineering </a:t>
            </a:r>
            <a:r>
              <a:rPr lang="en-MY" dirty="0"/>
              <a:t>knowledge </a:t>
            </a:r>
            <a:endParaRPr lang="en-MY" dirty="0" smtClean="0"/>
          </a:p>
          <a:p>
            <a:r>
              <a:rPr lang="en-MY" dirty="0" smtClean="0"/>
              <a:t>(</a:t>
            </a:r>
            <a:r>
              <a:rPr lang="en-MY" dirty="0"/>
              <a:t>WK3, WK4, WK5, WK6 or WK8) </a:t>
            </a:r>
            <a:endParaRPr lang="en-MY" dirty="0" smtClean="0"/>
          </a:p>
          <a:p>
            <a:r>
              <a:rPr lang="en-MY" dirty="0" smtClean="0"/>
              <a:t>which </a:t>
            </a:r>
            <a:r>
              <a:rPr lang="en-MY" dirty="0"/>
              <a:t>allows a fundamentals-based, </a:t>
            </a:r>
            <a:endParaRPr lang="en-MY" dirty="0" smtClean="0"/>
          </a:p>
          <a:p>
            <a:r>
              <a:rPr lang="en-MY" dirty="0" smtClean="0"/>
              <a:t>first </a:t>
            </a:r>
            <a:r>
              <a:rPr lang="en-MY" dirty="0"/>
              <a:t>principles analytical approach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12931" y="2857965"/>
            <a:ext cx="2575607" cy="646331"/>
          </a:xfrm>
          <a:prstGeom prst="rect">
            <a:avLst/>
          </a:prstGeom>
          <a:solidFill>
            <a:srgbClr val="DCE6F2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WK5 - </a:t>
            </a:r>
            <a:r>
              <a:rPr lang="en-MY" dirty="0" smtClean="0">
                <a:solidFill>
                  <a:srgbClr val="000000"/>
                </a:solidFill>
              </a:rPr>
              <a:t>engineering design </a:t>
            </a:r>
          </a:p>
          <a:p>
            <a:r>
              <a:rPr lang="en-MY" b="1" dirty="0" smtClean="0">
                <a:solidFill>
                  <a:srgbClr val="FF0000"/>
                </a:solidFill>
              </a:rPr>
              <a:t>WA3</a:t>
            </a:r>
            <a:r>
              <a:rPr lang="en-MY" dirty="0" smtClean="0">
                <a:solidFill>
                  <a:srgbClr val="000000"/>
                </a:solidFill>
              </a:rPr>
              <a:t> - Design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62055" y="3604896"/>
            <a:ext cx="2717285" cy="646331"/>
          </a:xfrm>
          <a:prstGeom prst="rect">
            <a:avLst/>
          </a:prstGeom>
          <a:solidFill>
            <a:srgbClr val="DCE6F2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WK6 - </a:t>
            </a:r>
            <a:r>
              <a:rPr lang="en-MY" dirty="0" smtClean="0">
                <a:solidFill>
                  <a:srgbClr val="000000"/>
                </a:solidFill>
              </a:rPr>
              <a:t>engineering practice </a:t>
            </a:r>
          </a:p>
          <a:p>
            <a:r>
              <a:rPr lang="en-MY" b="1" dirty="0" smtClean="0">
                <a:solidFill>
                  <a:srgbClr val="FF0000"/>
                </a:solidFill>
              </a:rPr>
              <a:t>WA5</a:t>
            </a:r>
            <a:r>
              <a:rPr lang="en-MY" dirty="0" smtClean="0">
                <a:solidFill>
                  <a:srgbClr val="000000"/>
                </a:solidFill>
              </a:rPr>
              <a:t> - Modern Tools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38077" y="4350679"/>
            <a:ext cx="2547655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WK8 - </a:t>
            </a:r>
            <a:r>
              <a:rPr lang="en-MY" dirty="0" smtClean="0">
                <a:solidFill>
                  <a:srgbClr val="000000"/>
                </a:solidFill>
              </a:rPr>
              <a:t>research literature </a:t>
            </a:r>
          </a:p>
          <a:p>
            <a:r>
              <a:rPr lang="en-MY" b="1" dirty="0" smtClean="0">
                <a:solidFill>
                  <a:srgbClr val="FF0000"/>
                </a:solidFill>
              </a:rPr>
              <a:t>WA4</a:t>
            </a:r>
            <a:r>
              <a:rPr lang="en-MY" dirty="0" smtClean="0">
                <a:solidFill>
                  <a:srgbClr val="000000"/>
                </a:solidFill>
              </a:rPr>
              <a:t> - Investigation</a:t>
            </a:r>
            <a:endParaRPr lang="en-MY" dirty="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15021" y="1442010"/>
            <a:ext cx="4199511" cy="3713672"/>
          </a:xfrm>
          <a:prstGeom prst="rect">
            <a:avLst/>
          </a:prstGeom>
          <a:noFill/>
          <a:ln w="7620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2102699" y="745033"/>
            <a:ext cx="0" cy="659252"/>
          </a:xfrm>
          <a:prstGeom prst="straightConnector1">
            <a:avLst/>
          </a:prstGeom>
          <a:ln w="762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082212576"/>
              </p:ext>
            </p:extLst>
          </p:nvPr>
        </p:nvGraphicFramePr>
        <p:xfrm>
          <a:off x="100615" y="3783633"/>
          <a:ext cx="4564114" cy="29129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11694"/>
                <a:gridCol w="3952420"/>
              </a:tblGrid>
              <a:tr h="301826">
                <a:tc>
                  <a:txBody>
                    <a:bodyPr/>
                    <a:lstStyle/>
                    <a:p>
                      <a:r>
                        <a:rPr lang="en-MY" sz="1600" b="1" dirty="0" smtClean="0">
                          <a:solidFill>
                            <a:srgbClr val="0000FF"/>
                          </a:solidFill>
                        </a:rPr>
                        <a:t>WP2</a:t>
                      </a:r>
                      <a:endParaRPr lang="en-MY" sz="1600" b="1" dirty="0">
                        <a:solidFill>
                          <a:srgbClr val="0000FF"/>
                        </a:solidFill>
                      </a:endParaRPr>
                    </a:p>
                  </a:txBody>
                  <a:tcPr marL="91449" marR="91449" marT="42512" marB="4251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00FF"/>
                          </a:solidFill>
                        </a:rPr>
                        <a:t>Range of conflicting</a:t>
                      </a:r>
                      <a:r>
                        <a:rPr lang="en-US" sz="1600" b="1" baseline="0" dirty="0" smtClean="0">
                          <a:solidFill>
                            <a:srgbClr val="0000FF"/>
                          </a:solidFill>
                        </a:rPr>
                        <a:t> requirements</a:t>
                      </a:r>
                      <a:endParaRPr lang="en-MY" sz="1600" b="1" dirty="0">
                        <a:solidFill>
                          <a:srgbClr val="0000FF"/>
                        </a:solidFill>
                      </a:endParaRPr>
                    </a:p>
                  </a:txBody>
                  <a:tcPr marL="91449" marR="91449" marT="42512" marB="4251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855">
                <a:tc>
                  <a:txBody>
                    <a:bodyPr/>
                    <a:lstStyle/>
                    <a:p>
                      <a:r>
                        <a:rPr lang="en-MY" sz="1600" b="1" dirty="0" smtClean="0">
                          <a:solidFill>
                            <a:srgbClr val="0000FF"/>
                          </a:solidFill>
                        </a:rPr>
                        <a:t>WP3</a:t>
                      </a:r>
                      <a:endParaRPr lang="en-MY" sz="1600" b="1" dirty="0">
                        <a:solidFill>
                          <a:srgbClr val="0000FF"/>
                        </a:solidFill>
                      </a:endParaRPr>
                    </a:p>
                  </a:txBody>
                  <a:tcPr marL="91449" marR="91449" marT="42512" marB="4251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b="1" u="none" strike="noStrike" kern="1200" baseline="0" dirty="0" smtClean="0">
                          <a:solidFill>
                            <a:srgbClr val="0000FF"/>
                          </a:solidFill>
                        </a:rPr>
                        <a:t>Depth of analysis required</a:t>
                      </a:r>
                    </a:p>
                  </a:txBody>
                  <a:tcPr marL="91449" marR="91449" marT="42512" marB="4251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MY" sz="1600" b="1" dirty="0" smtClean="0">
                          <a:solidFill>
                            <a:srgbClr val="0000FF"/>
                          </a:solidFill>
                        </a:rPr>
                        <a:t>WP4</a:t>
                      </a:r>
                      <a:endParaRPr lang="en-MY" sz="1600" b="1" dirty="0">
                        <a:solidFill>
                          <a:srgbClr val="0000FF"/>
                        </a:solidFill>
                      </a:endParaRPr>
                    </a:p>
                  </a:txBody>
                  <a:tcPr marL="91447" marR="91447" marT="45683" marB="4568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00FF"/>
                          </a:solidFill>
                        </a:rPr>
                        <a:t>Familiarity of issues</a:t>
                      </a:r>
                      <a:endParaRPr lang="en-MY" sz="1600" b="1" dirty="0">
                        <a:solidFill>
                          <a:srgbClr val="0000FF"/>
                        </a:solidFill>
                      </a:endParaRPr>
                    </a:p>
                  </a:txBody>
                  <a:tcPr marL="91447" marR="91447" marT="45683" marB="4568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MY" sz="1600" b="1" dirty="0" smtClean="0">
                          <a:solidFill>
                            <a:srgbClr val="0000FF"/>
                          </a:solidFill>
                        </a:rPr>
                        <a:t>WP5</a:t>
                      </a:r>
                      <a:endParaRPr lang="en-MY" sz="1600" b="1" dirty="0">
                        <a:solidFill>
                          <a:srgbClr val="0000FF"/>
                        </a:solidFill>
                      </a:endParaRPr>
                    </a:p>
                  </a:txBody>
                  <a:tcPr marL="91447" marR="91447" marT="45683" marB="4568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b="1" i="0" u="none" strike="noStrike" kern="1200" baseline="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Extent of applicable codes </a:t>
                      </a:r>
                      <a:endParaRPr lang="en-MY" sz="1600" b="1" dirty="0">
                        <a:solidFill>
                          <a:srgbClr val="0000FF"/>
                        </a:solidFill>
                      </a:endParaRPr>
                    </a:p>
                  </a:txBody>
                  <a:tcPr marL="91447" marR="91447" marT="45683" marB="4568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8464">
                <a:tc>
                  <a:txBody>
                    <a:bodyPr/>
                    <a:lstStyle/>
                    <a:p>
                      <a:r>
                        <a:rPr lang="en-MY" sz="1600" b="1" dirty="0" smtClean="0">
                          <a:solidFill>
                            <a:srgbClr val="0000FF"/>
                          </a:solidFill>
                        </a:rPr>
                        <a:t>WP6</a:t>
                      </a:r>
                      <a:endParaRPr lang="en-MY" sz="1600" b="1" dirty="0">
                        <a:solidFill>
                          <a:srgbClr val="0000FF"/>
                        </a:solidFill>
                      </a:endParaRPr>
                    </a:p>
                  </a:txBody>
                  <a:tcPr marL="91447" marR="91447" marT="45671" marB="4567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b="1" i="0" u="none" strike="noStrike" kern="1200" baseline="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Extent of stakeholder involvement and level of conflicting requirements</a:t>
                      </a:r>
                      <a:endParaRPr lang="en-MY" sz="1600" b="1" dirty="0">
                        <a:solidFill>
                          <a:srgbClr val="0000FF"/>
                        </a:solidFill>
                      </a:endParaRPr>
                    </a:p>
                  </a:txBody>
                  <a:tcPr marL="91447" marR="91447" marT="45671" marB="4567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MY" sz="1600" b="1" dirty="0" smtClean="0">
                          <a:solidFill>
                            <a:srgbClr val="0000FF"/>
                          </a:solidFill>
                        </a:rPr>
                        <a:t>WP7</a:t>
                      </a:r>
                      <a:endParaRPr lang="en-MY" sz="1600" b="1" dirty="0">
                        <a:solidFill>
                          <a:srgbClr val="0000FF"/>
                        </a:solidFill>
                      </a:endParaRPr>
                    </a:p>
                  </a:txBody>
                  <a:tcPr marL="91447" marR="91447" marT="45708" marB="4570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00FF"/>
                          </a:solidFill>
                        </a:rPr>
                        <a:t>Interdependence</a:t>
                      </a:r>
                      <a:endParaRPr lang="en-MY" sz="1600" b="1" dirty="0">
                        <a:solidFill>
                          <a:srgbClr val="0000FF"/>
                        </a:solidFill>
                      </a:endParaRPr>
                    </a:p>
                  </a:txBody>
                  <a:tcPr marL="91447" marR="91447" marT="45708" marB="4570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MY" sz="1600" b="1" dirty="0" smtClean="0">
                          <a:solidFill>
                            <a:srgbClr val="0000FF"/>
                          </a:solidFill>
                        </a:rPr>
                        <a:t>EP1</a:t>
                      </a:r>
                      <a:endParaRPr lang="en-MY" sz="1600" b="1" dirty="0">
                        <a:solidFill>
                          <a:srgbClr val="0000FF"/>
                        </a:solidFill>
                      </a:endParaRPr>
                    </a:p>
                  </a:txBody>
                  <a:tcPr marL="91447" marR="91447" marT="45708" marB="4570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b="1" i="0" u="none" strike="noStrike" kern="1200" baseline="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Consequences</a:t>
                      </a:r>
                      <a:endParaRPr lang="en-MY" sz="1600" b="1" dirty="0">
                        <a:solidFill>
                          <a:srgbClr val="0000FF"/>
                        </a:solidFill>
                      </a:endParaRPr>
                    </a:p>
                  </a:txBody>
                  <a:tcPr marL="91447" marR="91447" marT="45708" marB="4570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MY" sz="1600" b="1" dirty="0" smtClean="0">
                          <a:solidFill>
                            <a:srgbClr val="0000FF"/>
                          </a:solidFill>
                        </a:rPr>
                        <a:t>EP2</a:t>
                      </a:r>
                      <a:endParaRPr lang="en-MY" sz="1600" b="1" dirty="0">
                        <a:solidFill>
                          <a:srgbClr val="0000FF"/>
                        </a:solidFill>
                      </a:endParaRPr>
                    </a:p>
                  </a:txBody>
                  <a:tcPr marL="91447" marR="91447" marT="45708" marB="4570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b="1" dirty="0" smtClean="0">
                          <a:solidFill>
                            <a:srgbClr val="0000FF"/>
                          </a:solidFill>
                        </a:rPr>
                        <a:t>Judgement</a:t>
                      </a:r>
                      <a:endParaRPr lang="en-MY" sz="1600" b="1" dirty="0">
                        <a:solidFill>
                          <a:srgbClr val="0000FF"/>
                        </a:solidFill>
                      </a:endParaRPr>
                    </a:p>
                  </a:txBody>
                  <a:tcPr marL="91447" marR="91447" marT="45708" marB="4570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Left Arrow 2"/>
          <p:cNvSpPr/>
          <p:nvPr/>
        </p:nvSpPr>
        <p:spPr>
          <a:xfrm>
            <a:off x="4664729" y="5444903"/>
            <a:ext cx="978408" cy="484632"/>
          </a:xfrm>
          <a:prstGeom prst="lef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758617" y="5331726"/>
            <a:ext cx="31193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Some or all </a:t>
            </a:r>
          </a:p>
          <a:p>
            <a:r>
              <a:rPr lang="en-US" sz="2400" b="1" dirty="0" smtClean="0">
                <a:solidFill>
                  <a:srgbClr val="0000FF"/>
                </a:solidFill>
              </a:rPr>
              <a:t>WP2 – WP7, EP1 &amp; EP2</a:t>
            </a:r>
            <a:endParaRPr lang="en-US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51498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9252520" y="116632"/>
            <a:ext cx="8229600" cy="1143000"/>
          </a:xfrm>
          <a:solidFill>
            <a:srgbClr val="FFFF00"/>
          </a:solidFill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tx1"/>
                </a:solidFill>
              </a:rPr>
              <a:t>New Bloom’s Taxonomy</a:t>
            </a:r>
            <a:endParaRPr lang="en-GB" dirty="0" smtClean="0">
              <a:solidFill>
                <a:schemeClr val="tx1"/>
              </a:solidFill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600200"/>
            <a:ext cx="8229600" cy="4525963"/>
          </a:xfrm>
        </p:spPr>
        <p:txBody>
          <a:bodyPr/>
          <a:lstStyle/>
          <a:p>
            <a:pPr eaLnBrk="1" hangingPunct="1"/>
            <a:r>
              <a:rPr lang="en-US" dirty="0" smtClean="0"/>
              <a:t>Knowledge (list)</a:t>
            </a:r>
          </a:p>
          <a:p>
            <a:pPr eaLnBrk="1" hangingPunct="1"/>
            <a:r>
              <a:rPr lang="en-US" dirty="0" smtClean="0"/>
              <a:t>Comprehension (explain)</a:t>
            </a:r>
          </a:p>
          <a:p>
            <a:pPr eaLnBrk="1" hangingPunct="1"/>
            <a:r>
              <a:rPr lang="en-US" dirty="0" smtClean="0"/>
              <a:t>Application (calculate, solve, determine)</a:t>
            </a:r>
          </a:p>
          <a:p>
            <a:pPr eaLnBrk="1" hangingPunct="1"/>
            <a:r>
              <a:rPr lang="en-US" dirty="0" smtClean="0"/>
              <a:t>Analysis (classify, predict, </a:t>
            </a:r>
            <a:r>
              <a:rPr lang="en-US" dirty="0" err="1" smtClean="0"/>
              <a:t>model,derived</a:t>
            </a:r>
            <a:r>
              <a:rPr lang="en-US" dirty="0" smtClean="0"/>
              <a:t>)</a:t>
            </a:r>
          </a:p>
          <a:p>
            <a:pPr eaLnBrk="1" hangingPunct="1"/>
            <a:r>
              <a:rPr lang="en-US" dirty="0" smtClean="0"/>
              <a:t>Synthesis (design, improve) </a:t>
            </a:r>
          </a:p>
          <a:p>
            <a:pPr eaLnBrk="1" hangingPunct="1"/>
            <a:r>
              <a:rPr lang="en-US" dirty="0" smtClean="0"/>
              <a:t>Evaluation (judge, select, critique) </a:t>
            </a:r>
            <a:endParaRPr lang="en-GB" dirty="0" smtClean="0"/>
          </a:p>
        </p:txBody>
      </p:sp>
      <p:sp>
        <p:nvSpPr>
          <p:cNvPr id="84994" name="AutoShape 2" descr="data:image/jpeg;base64,/9j/4AAQSkZJRgABAQAAAQABAAD/2wCEAAkGBhIQEBUUEBQUEhQVFxQWFxQUFBgUFBYXFRQXFRUUFxcYHCYeGBkjGhUXIC8gJSkpLCwsFh4xNTAqNSYrLCkBCQoKDgwOGQ8PGjQkHyQqKSosKSksKiwuLjUsKSosKSwsLCwuKSksKiwsLiktLDApKiksLCwpLSwsLCwsLCwqLf/AABEIAMIA4AMBIgACEQEDEQH/xAAcAAEAAgMBAQEAAAAAAAAAAAAABQYBAwQHAgj/xABCEAACAQIDAwcKAwYGAwEAAAABAgMAEQQSIQUTMQYiQVFhk9EVFjJSU1RxgZGSFGPTM0JygqHwByMkYrHBQ8Lhc//EABsBAQACAwEBAAAAAAAAAAAAAAABAgMEBQYH/8QANhEAAgECAwQIBAYCAwAAAAAAAAECAxEEEjEFFCFSExVBUWFxkeEygdHwIkKhscHxBlMWI0P/2gAMAwEAAhEDEQA/APcaUpQClKUApSlAKUpQClKUApSlAYNQ3KDHMAkMRKyS35w4xxr6cgv08FHaw6jUriMQqIzMQqqCxJ4AAXJ+lVvZ2aQtPICHltlB4pEL7tPjYlz2uequNtnaCweHbXxPgvqZacMzJXYe0DIhWTSWM5H7TxVx2Mtm+ZHRUnVYxMpglWceiBkmA9mTcP8AFDr/AAl6swasmyscsbh1PtXB+fuVqRyux9UpSuqUFKUoBSlKAUpSgFKUoBSlKAUpSgFKUoBSlKAUpSgFKUoBWDWa49qbQWCJpGuco0UcWY6Kg7SSB86iTSV2CJ25NvpVw49Bcsk3aL3ji/mYZiOpbfvV0Vx7NwzIv+YbyOS8hHAu1rgf7QAFHYorsr5RtjHvGYhyT/CuCN+nHKj5Zb8dR1dBpyexBTNh2NzGAYyf3oSbLr0lDzT8FPTX1XFtCNhlljF5IiWUeuP34/5gPqFPRWXYe0N0xCUvhlwf8MrVjdFnpWjB4tZUV0N1cBgew/8Adb6+pXuaQpSlSBSlKAUpSgFKUoBSlKAUpSgFKUoBSlKAUpSgFKVgmgF6reMm/EYnriw5sOppyLE/BFNvi56qkdvbQaKMCPWWQhIx/uOpY9iqCx+FumuHBYQRRqi8B0niSdSxPSSSSfjXlf8AI9odDS6CD/FLXy9zPRhd3OilKV84NwVihNZvVkQaNkz7icxHSOUs8fZJ6UsfZf0x/PVgBquY/CbxLA5WBDI3HK6m6t9ePYSKltj7Q38Qa2VtVdfVddHX68Owivpf+P7Q3mh0c3+KP7dhpVYWdzupSlekMQpSlAKUpQClKUApSlAKUpQClKUApSlAKUpQCvlzWTVe5WbUVQuHMixma+dmcJlhFt4QSfSa4QfxE9FYq1RUoOctErkpXZVNtbdxGJx8ceEKI0kchjmkXOscEbBXlVL855JLAX0Cop6TW7E7XxOzIJZse6YuJTGEeGLczEu4QhkzZCBcWIN6+tuYDDTtFJDi48LPACscsbxsArWBjZC1nTQadlR+O2EuIgljxO1FlaRoTm/yUjQRSCQBYlcC5tYnNXg69aGLlGdRWTazJxebXsduCt4/I2V+Hgjr2p/iXDhmVJYpFmMe9aJpII2jUk5QzSSBS5AvlUk2NdLcvoWWD8NHLimxCNKkcQUMI0NmZ87ALZuba/G4qO2/sHDYjEnERYzDwyMgjfOmHxKMqm6kLIea4vbMK+8VseENDJhcdHhpoo2i3gEDLIjEOwaK6pfNzrjpNa6w2BcYPK0+N/isuHbw0v3O5OeXecG0uX0k4wb4WHEIrY7cSId2rPkAvEwLaZs3WPQN+iurZ3LtI44VWPF4p8RJiVQMYmkzQtqtwVXL1HoA1rXs/kxh4lhDY6OQxYw4wuxjDOxHORrSWGovm/pW3ZHJ7DYeTDOMbE34d8W9roM/4q9x+05uXNx1v2VsThg+jyKL4Xtwlx+K3G19bFcz7zuT/EKF4oWjhnklneSNMOqrvc8X7UNdsoC9d7Vu5L8rllnlcRywoJEgnWYBSk2UbuSwJsDfdk/wHhVX2nsdMNFE2FxG8njnxEqSRPhuaMQeejxyygSLbTQjheu/kPAEixTY6eMtipS5DzQ7zLlCgtkbKrdIAJtpWfDxo4JbzRXba3G7/F3d1u/jcSebg2erg1moTkztcTRshdZHhOR2VgwYW5kmhPpLx6mDDoqbFe3pzU4qS0ZrClKVcClKUApSlAKUpQClKUApSlAKUpQClYvS9AacViVijZ5CFVVLMT0AC5NeKbX2m2LneZx6RsqnXJGPQX6G57WNW/8AxL27e2EQ9TzfC944/mecewDrrzXb2MaHDu6GzDLra/FwOB7DXVwVJJOrL5HntqV3OccNB62v89DuKDqH0FMnYPoKicFtYBVLSb4M6pnEYjCEjQEdvX21tfby25qO5MjRoFtdyurEa6KOs9VdLpabVziywtZSslfx/skAo6h9BTIOofQVB4zbbMjZVkhZJYlYNa/OY34X6K7n24gR2ytZJd0dRqbgZh2a1HS07sSwtWKTtx/r6nfkHUPoKZOwfQVF4rlCI94RFI6REqzrbKGHEam/zrjxe13EstxKIxFEwyFbrmb0hfrvb5GodeCLU8HWl4fa+pP5B1D6CmTsH0FRWI5RKjON3Iwjy53FiAGA1OvbW3E7dCMwWOSQIAXZALLcXF7kX06qnpafeU3Wv3Fm5MbaODxCyf8AjPMlA6UJ9K3WpsfhcdNezowIBBuDqCOB7a/P+ExIljRwLB1DWPGxF7GvTf8ADjb+8iOHkPPiF0vxaK9h81Jy/DLXNx1HSrHQ7myMS1ehPVafyXWs1is1yz0ApSlAKUpQClKUApSlAKUpQClKUBio/bu2FwmHeZ9Qo0XpZjoiDtJIFSBrzrlljRi5jFxhgNtCRmm/eNx0KDlHaW6qw1q0KMc09DFVnkg5FKmneR2kkOZ3JZj0XPV2AaDsAri2pgN/E0ebLmtzrXtZg3C46qsfkWH1W+9/GnkWH1W+9/Gtn/kWGy5FB2+R5TdqmfpM/G9ysts1nieOaTeZtAcgTL0jQHUg61rl2Eu7jVGMbReg9geIs1weN7mrV5Fh9Vvvfxp5Fh9Vvvfxqr2/heR6WLKjWvdT7b6FO83Sc+eUsXeOQtkHGPosDavuXYOZyd4wjaQSmPKNX683EDsq3eRYfVb738aeRYfVb738ar19hORl8lfnXp99xT8XyeLbxUlaNJSWZMgIzHiQSbgHpFfeJ2CHz3cjPHHH6INsjXv6Wt6tvkWH1W+9/GnkWH1W+9/Gp6+wnI/v5jJXsrTXp5fRFUl2HmEwzftsv7vo5QF69eFcO1MBMHk3AktIqhrGPKxy5bnMcyacdDV58iQ+q33v408jQ+q33v41EtvYVr4JL0L041YO7kn4NeX0RX9nYYxwxox1VFU/EKAf+KkdnY98PMksfpIQbdDDgyfAjT6dVd/kWH1W+9/GnkSH1W+9/Grv/IcM45HB2t4GvHCzjU6RS43uet7Ox6zxpJGbo6hh169B6iOBHWDXVVD5D7QEEn4c6JJdo7knK4F2S59YDN8Vbrq9isFOrGrHNDQ9ZTnnimZpSlZTIKUpQClKUApSlAKUpQCl6V8saAheVu2Th4P8sjeyHJHfoYjVz/tUXPyHXVBiiCqAL2A6dST0lj0k9NdW1Np/i52mHoC6Q/8A5g3L/wA7AH+ELXPavN4/EdJPKtEcjF1c8sq0Qpf5dv8A3/38qWrk2vg3lgkjjYIzrlDHUAHRjpre1/rWhGzaTNaPF2ZEcneUj4mZ0dAisC8BsefGrlCTqb6gHToI6634flfh3cIu8GZzEGMZCbwGwXNwueitUPI9IZIJMOSrRML53d1aMizqASQpPHTT6ViHku6xRpnU7vFfiL2NiM5bL/FYjsreksO3dPh/fsbEuibubcZyww8Re+8YRnKzpGWjD+rn0Gb+lfGC5Q2mnExOQTxRRkKLLnjzDMR1np1rlxvJTEGKWCKaIQyuXs8bGQEsGK5gbWuONr1sx+wzHBjC15N9kZFjUlgyKFT55gD8L1ZQoWsnr7e4SpWtfUkp+UMaGTmzSbpsjmOIyAHLnPA9AGtcvnNGSsuaRYzBJNkMIuyowBkzZsw46DgRrWuXk5N+CEEbqrtzpnfMc5Y5pPR11Ol+oVjFcm5pRz3hU/h5oLRq4QZyMpAJOgAqsI0O1iKpdrOzA8p4JiQpdbJvLyIYwY+lgTxAv4Vrw3K2CR40USgym0ZaIqj9N1Y8Vr4xHJ0sVLNdVwrYcqo55vl1W+n7vDtqD2dh8VJiMKjq+6wxJzvh2h5oXKMxYkM2gHN0qY0aMk3F/r5hU6ck2i80pS1c81T5ZSfROVgQVYcVYG6t8iAa9H5P7XGJgV7WYc119V10YfDpHYRXnVqkeTm1Pw2IBY2ilsj9Stwjk/8AQ9hB6K6ezq+SeR6M3MJVyyyvtPRhWawprNehOsKUpQClKUApSlAKUpQGDVX5abRYxjDRtleUEu3HJEDZjxGreiPieqrFjsYkMbySHKqKWY9QGtUBJXkd5ZNHlIYj1FAtHH/KOPaWNbGHo9LKz07TJThmfgR42ZIP/Ig7BEdOz9pWfJsvtF7o/qVJUrb6qwfIid0o8pG+TZPaL3R/Up5Nk9ovdH9SpKlOqcH/AK0Nzo8pG+TZfaL3R/Up5Nk9ovdH9StXKXlLHgIhJIrPmbKES2Y6FmbXoAFdr7WhVEd5ERZLFCzqoa4zAAk2OlU6twV7ZERutDTKc/k2T2i90f1KeTZfaJ3R/Ureu14DHvRNEYwQDIJFKA3tYte17kceuuXH8oolw88sDxzmFGYqkgOqg6HLe3Cj2ZglxyIbpQX5Uffk2T2id0f1KeTZPaL3R/UrfhtpxuhbOgyqDIM4tHdc9mPRpXPFt2PNIXkw6xLusridSTvFzDODbJf93XnCnVmCfHIid1oco8mye0Tuj+pQbMk9oncn9SumDakMis6SxuiekyyKyrbUgkGw+dfOD2vBMbRTRSGxNkkVjYGxawPC9T1Xg+REbpQ5TT5Nk9ondH9Snk2X2i90f1KkqVPVWE5ETulHlI3ybL7Re6P6lYbZUhBBkQgggjdHUHQj9pUnSp6qwnZBDdKPKWXkntQyRGORs0sNlY9LqfQk+YFj2qana89ixZgkWZdcmjgcWiY3cfFbBx/CR0mvQIpAyhlIIIBBHAgi4IrUxFLo52WhWccrPulKVrlBSlKAUpSgFYJrNRfKHbS4TDvK2ttFX1nOiJ8z9Bc1FyUnJ2RBcqsfvpRAvoR5Xl7X4xx/L0z/AC1G1XsPyjyjnRszElnbOvOdjdj9foABW3zo/Jb71rq4etRpwtm4nXjgMQl8DJylQfnR+S33rTzo/Jb71rY3ujzFtyxHIycpUH50fkt96086B7FvvWm9UeYnccRyM4ttbBnxeMDZzh4oYyqPkSbO8otLZGbSy6XIB6qgsdgJ4YMHBNEJjFjCkasyBZ4wpKdJtxtzrWsL1avOj8lvvWvluUim14CbG4uyGx6xcaGteVSg7vNqY3s+u/yMq23tmSDC42Z4Vw6zNhQsGZT6EyAu2TmjNe2lduO2BPOZnTCrhf8ASyQLGrxkzOxGX0TlyrbQtY1OPykVhZoCw6iyEfQis+dH5LfetRnoP8xHV1fkZB7X2S7YqCBGCjEQRjFJ0iPDlTmuOGb9n2/Cs7c5NTyvi8sV0llwJQZksUiVRJoToBYjW1+i9TXnIt77g3ta+ZL2vexNr2v0V9edH5LfetOkoO6ciz2dX5GQHKHk8yHGsqxwwucIyZmSKKTdEZ4zY8wE2Fza5rHJjHLiNqPLFCkKDDZWEbpIubeIRmaK6XsD08F1qfblMCLGFj2F1I/4r5i5RIgsmHyjqVkUfGyga06SjmTUiOr697qDJ+lQfnR+U33rTzo/Jb71rZ3ulzF9xxHIycpUH50fkt96086PyW+9ab3R5huOI5GToqY5IbQyk4ZugF4r+pfnRj+AnQeqw6qpXnR+S33rXw3Kggq8cRDowdCXXiNCD2FSynsY1r4irRqR4S4lKmAxDj8DPYr0rj2VtJMRCksequLjs6Cp7Qbj5V2VyzkNW4ClKUApSsE0AY15Ry629+JxORDeKAlR1NIdHb4DVR/NV05ccoPwuG5htLLdI+sac6T4KDf42ryhVsAP7/8AprHN9h6PYeC6SfTy0WnmZpSlYz2YrDEAXPAa/Ss18TJmUjrBH1pYhuyNC7SiIjIYWlvk0bnWF+rT52rqt8f61VtlNnOEjs2aHPvAVIy8wqNSLHUjhXxhIGUQSBpMxxJU3LWyFyLZeAGlWsjkQ2hO13G/l5Rv+rLJjsasKF3vlFhpqecQB/zXRb4/1qk7RsY3Eu+OI3uoOfLlDi3+3LYDtvW/a4lOIlzuU1G65srHL0ZN2Qt+u4pYh7Skm3luuHb56lv/AL6a0YrFiPLmvz3VBb1m4fLSoFYGMmIMjvmWKOzIG0LQgMwTpP8AxrXHFhxJFECHIXEoubNJZlI5xUHVeHyvpUWLVNoStaMePn3O31Llb+9awB8apm0nIWfeGYT5zkC58u7uAtrc3LYG9668ZhS74liZAUijZLMwGYJe/aaWJ6xd2lH9fPX0LMWsCegXJ49HGufCbQWUKUV7OCwYrzdDaxN7Zuyq/ipOeTiDNYxJucme2YrzvR4tfrrThw4gUDMP9JLwvx3mnzqWik9oSzfhXD9de3uLgayRVagw8kbjdFyz4UtzmZryc0A68DrXJhJE32FCNLnLHehy9i1teOl734VFjJ1hZpONuNtfLTv1LfSgpUWOqKUpSwLb/h3t/dSnDueZKcyX/dktqOwMB9R216YDXgwuDoSCLEEcQRqCO0HWvYeS23BjMOshsHHNkA4BwNbdhBDDsNZou54jbeC6Gr0sdJfuTNKxWascAV8SOALkgAa3PAdpr6vVS5b7TzAYVDrIC0pH7sIJGX+dhl+AasdWoqUHOXYXpwdSSiu0o3KLasmNxLSiOVowMkVo2I3ehzaDix53wyjoqO3Enspe6fwq25aWrzr2rPuR7XD1Z0KapwtZFS3Enspe6fwpuJPZS90/hVttS1OtZ8qM+91fD09ypbiT2UvdP4U3Enspe6fwq22panWs+VDe6vh6e5UjBJ7KXun8KbmT2UvdP4VYX2xh1k3TSxCTQbsuoe5AIFj8a7Lf3ape06sdYlFjaj0a+/mVLcyeym7p/Cm5k9lN3T+FW2lR1rPlRO91fD09ypbiT2UvdP4U3Mnspu6fwq2msaf3anWtTlRO+VfD09ypiGT2U3dP4U3Enspe6fwqy4zHxwhTIcoZ1ReaTdmvlXQG17HjXRape06iV8pG+VNOHp7lS3Mnspu6fwrO5k9lN3T+FWw1oOMQSiInnlS4GU2yg2JzWy/K96LadR6RDxlTtt6e5WHwrkEGKax6N0/hXJh9ghGDrBNmHAskrWvxtmvb5Vef7/u1P76KLas+VFJV5yacknbTh7lS3Enspe6fwpuJPZS90/hVttS1R1rU5UZN7q+Hp7lS3Enspe6fwpuJPZS90/hVttS1OtZ8qJ3ur4enuVH8PJ7KXun8KnOR213wmIBdJVikypITGwVTeyObiwsTY9jdlSVqw6Aggi4III6CDoQflVo7WnfjFGtipzxFJ05W4npQr6qt8kNrFozDIbyQ2FzxeM3Eb36TYZSete2rJXoYTU4qS0Z4ucXCTi+w5No7QTDxPLKbIilj8ugdp4AdZrzuN3kZpZf2kpzsPV6FjHYqgL8c3XUtyt2jv5xAv7OEq8nU0pF44/goOc9pTqNR1q4O1MRmfRR7NTtbOoZV0j7dBSs2pauJZnYujFKzalqmzF0YpWbVi1LMXR5rygUnH4hXyrA02DWWXKDJH/lXQqb8wEixNvCtu29rYo4vED8QuH3bgRI0xiUqbZW3YjbfA8ePTXoRgU3uqm9r3UG9uF+ustCCQSqkjgSBcfA9FdNYxcLwvZW/Y0HhW72lq7lK2k+IknxAOIlh3WEjlywvZN5YknhfLp0WvpWvCY/FRth3Esk74jCSymJyuTeIgZBGgAyjo7avJiBuSBcixNhcjqPWKCIC1gNOGg07B1Vj3pWs4cPv+S+78b5igck9p4mSeG+JSTPcyxNOXNra5Yt0BCy9V9bdVasNNiTFhZPxc4M+JeAjMCoQuyXUEekLGxPWLcK9EWEA3CgE8SAAT8SONY3C6c1dDcc0aHjcdRq7xkXJtQ7v5+pRYZ2s5HnO1sU4gljlmkYQ4+FVlezyKhV2uTbnEceFdc22p41xYwc74tEiiZZZDvTG7OFkAfLzrJdrW0+VXswL6q8b+iOPX8deNZSIL6IAHUAAP6VDxcbcYffC/wCxO7O91I84i2tiVgxDLillUQFrjENNIj3GVlbdrl6it9KkdqYqaAZVnmb/AEE812ck7zOpD6WAIuQNNBV0GHUAgKoB4jKLH4i2tfTQg8VB0tqAdOr4dlS8ZHNfIQsM7WzFLgxOJgkss0uIaTAvOFlOYb0FbZAOA14a8ONcezdrE4jBbvGzTtKxM8TPdVOW9soAyC9xlueFX58OD0WNsuZeawB9VhqKicHyTijmEpaaV1zFd7JnVC3EgWGtukk0jiKbTzKzt3a6kOhO6s+F+8mazQCs2rm2Z0LoxSs2palmLoxSs2rFqizF0IsW0EiTILmMm46Xja28T46Bh2qK9Fw+JWRFdCGVgGUjgQRcEfI151U1yO2jkY4ZjzTd4fhe8kXyPOHYx6jXf2XiLf8ATL5HF2lQ/wDVfM6MZsLDNK7NBCzMzFmMSEk9ZJGprT5vYX3eDuU8KzSuu0rnKTdh5vYX3eDuU8Keb2F93g7lPClKiyJux5vYX3eDuU8Keb2F93g7lPClKWQux5vYX3eDuU8Keb2F93g7lPClKWQux5vYX3eDuU8Keb2F93g7lPClKWQux5vYX3eDuU8Keb2F93g7lPClKWQux5vYX3eDuU8Keb2F93g7lPClKWQux5vYX3eDuU8Keb2F93g7lPClKWQux5vYX3eDuU8Keb2F93g7lPClKWQux5vYT3aDuU8KebuE92g7lPClKWQux5vYX3eDuU8Keb2F93g7lPClKWQux5vYX3eDuU8Keb2F93g7lPClKWQux5vYX3eDuU8Keb2F93g7lPClKWQux5vYX3eDuU8K69kbHw8coaOGJGANmWNVYX0NiBelKmKVyG3Y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ms-MY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4996" name="AutoShape 4" descr="data:image/jpeg;base64,/9j/4AAQSkZJRgABAQAAAQABAAD/2wCEAAkGBhIQEBUUEBQUEhQVFxQWFxQUFBgUFBYXFRQXFRUUFxcYHCYeGBkjGhUXIC8gJSkpLCwsFh4xNTAqNSYrLCkBCQoKDgwOGQ8PGjQkHyQqKSosKSksKiwuLjUsKSosKSwsLCwuKSksKiwsLiktLDApKiksLCwpLSwsLCwsLCwqLf/AABEIAMIA4AMBIgACEQEDEQH/xAAcAAEAAgMBAQEAAAAAAAAAAAAABQYBAwQHAgj/xABCEAACAQIDAwcKAwYGAwEAAAABAgMAEQQSIQUTMQYiQVFhk9EVFjJSU1RxgZGSFGPTM0JygqHwByMkYrHBQ8Lhc//EABsBAQACAwEBAAAAAAAAAAAAAAABAgMEBQYH/8QANhEAAgECAwQIBAYCAwAAAAAAAAECAxEEEjEFFCFSExVBUWFxkeEygdHwIkKhscHxBlMWI0P/2gAMAwEAAhEDEQA/APcaUpQClKUApSlAKUpQClKUApSlAYNQ3KDHMAkMRKyS35w4xxr6cgv08FHaw6jUriMQqIzMQqqCxJ4AAXJ+lVvZ2aQtPICHltlB4pEL7tPjYlz2uequNtnaCweHbXxPgvqZacMzJXYe0DIhWTSWM5H7TxVx2Mtm+ZHRUnVYxMpglWceiBkmA9mTcP8AFDr/AAl6swasmyscsbh1PtXB+fuVqRyux9UpSuqUFKUoBSlKAUpSgFKUoBSlKAUpSgFKUoBSlKAUpSgFKUoBWDWa49qbQWCJpGuco0UcWY6Kg7SSB86iTSV2CJ25NvpVw49Bcsk3aL3ji/mYZiOpbfvV0Vx7NwzIv+YbyOS8hHAu1rgf7QAFHYorsr5RtjHvGYhyT/CuCN+nHKj5Zb8dR1dBpyexBTNh2NzGAYyf3oSbLr0lDzT8FPTX1XFtCNhlljF5IiWUeuP34/5gPqFPRWXYe0N0xCUvhlwf8MrVjdFnpWjB4tZUV0N1cBgew/8Adb6+pXuaQpSlSBSlKAUpSgFKUoBSlKAUpSgFKUoBSlKAUpSgFKVgmgF6reMm/EYnriw5sOppyLE/BFNvi56qkdvbQaKMCPWWQhIx/uOpY9iqCx+FumuHBYQRRqi8B0niSdSxPSSSSfjXlf8AI9odDS6CD/FLXy9zPRhd3OilKV84NwVihNZvVkQaNkz7icxHSOUs8fZJ6UsfZf0x/PVgBquY/CbxLA5WBDI3HK6m6t9ePYSKltj7Q38Qa2VtVdfVddHX68Owivpf+P7Q3mh0c3+KP7dhpVYWdzupSlekMQpSlAKUpQClKUApSlAKUpQClKUApSlAKUpQCvlzWTVe5WbUVQuHMixma+dmcJlhFt4QSfSa4QfxE9FYq1RUoOctErkpXZVNtbdxGJx8ceEKI0kchjmkXOscEbBXlVL855JLAX0Cop6TW7E7XxOzIJZse6YuJTGEeGLczEu4QhkzZCBcWIN6+tuYDDTtFJDi48LPACscsbxsArWBjZC1nTQadlR+O2EuIgljxO1FlaRoTm/yUjQRSCQBYlcC5tYnNXg69aGLlGdRWTazJxebXsduCt4/I2V+Hgjr2p/iXDhmVJYpFmMe9aJpII2jUk5QzSSBS5AvlUk2NdLcvoWWD8NHLimxCNKkcQUMI0NmZ87ALZuba/G4qO2/sHDYjEnERYzDwyMgjfOmHxKMqm6kLIea4vbMK+8VseENDJhcdHhpoo2i3gEDLIjEOwaK6pfNzrjpNa6w2BcYPK0+N/isuHbw0v3O5OeXecG0uX0k4wb4WHEIrY7cSId2rPkAvEwLaZs3WPQN+iurZ3LtI44VWPF4p8RJiVQMYmkzQtqtwVXL1HoA1rXs/kxh4lhDY6OQxYw4wuxjDOxHORrSWGovm/pW3ZHJ7DYeTDOMbE34d8W9roM/4q9x+05uXNx1v2VsThg+jyKL4Xtwlx+K3G19bFcz7zuT/EKF4oWjhnklneSNMOqrvc8X7UNdsoC9d7Vu5L8rllnlcRywoJEgnWYBSk2UbuSwJsDfdk/wHhVX2nsdMNFE2FxG8njnxEqSRPhuaMQeejxyygSLbTQjheu/kPAEixTY6eMtipS5DzQ7zLlCgtkbKrdIAJtpWfDxo4JbzRXba3G7/F3d1u/jcSebg2erg1moTkztcTRshdZHhOR2VgwYW5kmhPpLx6mDDoqbFe3pzU4qS0ZrClKVcClKUApSlAKUpQClKUApSlAKUpQClYvS9AacViVijZ5CFVVLMT0AC5NeKbX2m2LneZx6RsqnXJGPQX6G57WNW/8AxL27e2EQ9TzfC944/mecewDrrzXb2MaHDu6GzDLra/FwOB7DXVwVJJOrL5HntqV3OccNB62v89DuKDqH0FMnYPoKicFtYBVLSb4M6pnEYjCEjQEdvX21tfby25qO5MjRoFtdyurEa6KOs9VdLpabVziywtZSslfx/skAo6h9BTIOofQVB4zbbMjZVkhZJYlYNa/OY34X6K7n24gR2ytZJd0dRqbgZh2a1HS07sSwtWKTtx/r6nfkHUPoKZOwfQVF4rlCI94RFI6REqzrbKGHEam/zrjxe13EstxKIxFEwyFbrmb0hfrvb5GodeCLU8HWl4fa+pP5B1D6CmTsH0FRWI5RKjON3Iwjy53FiAGA1OvbW3E7dCMwWOSQIAXZALLcXF7kX06qnpafeU3Wv3Fm5MbaODxCyf8AjPMlA6UJ9K3WpsfhcdNezowIBBuDqCOB7a/P+ExIljRwLB1DWPGxF7GvTf8ADjb+8iOHkPPiF0vxaK9h81Jy/DLXNx1HSrHQ7myMS1ehPVafyXWs1is1yz0ApSlAKUpQClKUApSlAKUpQClKUBio/bu2FwmHeZ9Qo0XpZjoiDtJIFSBrzrlljRi5jFxhgNtCRmm/eNx0KDlHaW6qw1q0KMc09DFVnkg5FKmneR2kkOZ3JZj0XPV2AaDsAri2pgN/E0ebLmtzrXtZg3C46qsfkWH1W+9/GnkWH1W+9/Gtn/kWGy5FB2+R5TdqmfpM/G9ysts1nieOaTeZtAcgTL0jQHUg61rl2Eu7jVGMbReg9geIs1weN7mrV5Fh9Vvvfxp5Fh9Vvvfxqr2/heR6WLKjWvdT7b6FO83Sc+eUsXeOQtkHGPosDavuXYOZyd4wjaQSmPKNX683EDsq3eRYfVb738aeRYfVb738ar19hORl8lfnXp99xT8XyeLbxUlaNJSWZMgIzHiQSbgHpFfeJ2CHz3cjPHHH6INsjXv6Wt6tvkWH1W+9/GnkWH1W+9/Gp6+wnI/v5jJXsrTXp5fRFUl2HmEwzftsv7vo5QF69eFcO1MBMHk3AktIqhrGPKxy5bnMcyacdDV58iQ+q33v408jQ+q33v41EtvYVr4JL0L041YO7kn4NeX0RX9nYYxwxox1VFU/EKAf+KkdnY98PMksfpIQbdDDgyfAjT6dVd/kWH1W+9/GnkSH1W+9/Grv/IcM45HB2t4GvHCzjU6RS43uet7Ox6zxpJGbo6hh169B6iOBHWDXVVD5D7QEEn4c6JJdo7knK4F2S59YDN8Vbrq9isFOrGrHNDQ9ZTnnimZpSlZTIKUpQClKUApSlAKUpQCl6V8saAheVu2Th4P8sjeyHJHfoYjVz/tUXPyHXVBiiCqAL2A6dST0lj0k9NdW1Np/i52mHoC6Q/8A5g3L/wA7AH+ELXPavN4/EdJPKtEcjF1c8sq0Qpf5dv8A3/38qWrk2vg3lgkjjYIzrlDHUAHRjpre1/rWhGzaTNaPF2ZEcneUj4mZ0dAisC8BsefGrlCTqb6gHToI6634flfh3cIu8GZzEGMZCbwGwXNwueitUPI9IZIJMOSrRML53d1aMizqASQpPHTT6ViHku6xRpnU7vFfiL2NiM5bL/FYjsreksO3dPh/fsbEuibubcZyww8Re+8YRnKzpGWjD+rn0Gb+lfGC5Q2mnExOQTxRRkKLLnjzDMR1np1rlxvJTEGKWCKaIQyuXs8bGQEsGK5gbWuONr1sx+wzHBjC15N9kZFjUlgyKFT55gD8L1ZQoWsnr7e4SpWtfUkp+UMaGTmzSbpsjmOIyAHLnPA9AGtcvnNGSsuaRYzBJNkMIuyowBkzZsw46DgRrWuXk5N+CEEbqrtzpnfMc5Y5pPR11Ol+oVjFcm5pRz3hU/h5oLRq4QZyMpAJOgAqsI0O1iKpdrOzA8p4JiQpdbJvLyIYwY+lgTxAv4Vrw3K2CR40USgym0ZaIqj9N1Y8Vr4xHJ0sVLNdVwrYcqo55vl1W+n7vDtqD2dh8VJiMKjq+6wxJzvh2h5oXKMxYkM2gHN0qY0aMk3F/r5hU6ck2i80pS1c81T5ZSfROVgQVYcVYG6t8iAa9H5P7XGJgV7WYc119V10YfDpHYRXnVqkeTm1Pw2IBY2ilsj9Stwjk/8AQ9hB6K6ezq+SeR6M3MJVyyyvtPRhWawprNehOsKUpQClKUApSlAKUpQGDVX5abRYxjDRtleUEu3HJEDZjxGreiPieqrFjsYkMbySHKqKWY9QGtUBJXkd5ZNHlIYj1FAtHH/KOPaWNbGHo9LKz07TJThmfgR42ZIP/Ig7BEdOz9pWfJsvtF7o/qVJUrb6qwfIid0o8pG+TZPaL3R/Up5Nk9ovdH9SpKlOqcH/AK0Nzo8pG+TZfaL3R/Up5Nk9ovdH9StXKXlLHgIhJIrPmbKES2Y6FmbXoAFdr7WhVEd5ERZLFCzqoa4zAAk2OlU6twV7ZERutDTKc/k2T2i90f1KeTZfaJ3R/Ureu14DHvRNEYwQDIJFKA3tYte17kceuuXH8oolw88sDxzmFGYqkgOqg6HLe3Cj2ZglxyIbpQX5Uffk2T2id0f1KeTZPaL3R/UrfhtpxuhbOgyqDIM4tHdc9mPRpXPFt2PNIXkw6xLusridSTvFzDODbJf93XnCnVmCfHIid1oco8mye0Tuj+pQbMk9oncn9SumDakMis6SxuiekyyKyrbUgkGw+dfOD2vBMbRTRSGxNkkVjYGxawPC9T1Xg+REbpQ5TT5Nk9ondH9Snk2X2i90f1KkqVPVWE5ETulHlI3ybL7Re6P6lYbZUhBBkQgggjdHUHQj9pUnSp6qwnZBDdKPKWXkntQyRGORs0sNlY9LqfQk+YFj2qana89ixZgkWZdcmjgcWiY3cfFbBx/CR0mvQIpAyhlIIIBBHAgi4IrUxFLo52WhWccrPulKVrlBSlKAUpSgFYJrNRfKHbS4TDvK2ttFX1nOiJ8z9Bc1FyUnJ2RBcqsfvpRAvoR5Xl7X4xx/L0z/AC1G1XsPyjyjnRszElnbOvOdjdj9foABW3zo/Jb71rq4etRpwtm4nXjgMQl8DJylQfnR+S33rTzo/Jb71rY3ujzFtyxHIycpUH50fkt96086B7FvvWm9UeYnccRyM4ttbBnxeMDZzh4oYyqPkSbO8otLZGbSy6XIB6qgsdgJ4YMHBNEJjFjCkasyBZ4wpKdJtxtzrWsL1avOj8lvvWvluUim14CbG4uyGx6xcaGteVSg7vNqY3s+u/yMq23tmSDC42Z4Vw6zNhQsGZT6EyAu2TmjNe2lduO2BPOZnTCrhf8ASyQLGrxkzOxGX0TlyrbQtY1OPykVhZoCw6iyEfQis+dH5LfetRnoP8xHV1fkZB7X2S7YqCBGCjEQRjFJ0iPDlTmuOGb9n2/Cs7c5NTyvi8sV0llwJQZksUiVRJoToBYjW1+i9TXnIt77g3ta+ZL2vexNr2v0V9edH5LfetOkoO6ciz2dX5GQHKHk8yHGsqxwwucIyZmSKKTdEZ4zY8wE2Fza5rHJjHLiNqPLFCkKDDZWEbpIubeIRmaK6XsD08F1qfblMCLGFj2F1I/4r5i5RIgsmHyjqVkUfGyga06SjmTUiOr697qDJ+lQfnR+U33rTzo/Jb71rZ3ulzF9xxHIycpUH50fkt96086PyW+9ab3R5huOI5GToqY5IbQyk4ZugF4r+pfnRj+AnQeqw6qpXnR+S33rXw3Kggq8cRDowdCXXiNCD2FSynsY1r4irRqR4S4lKmAxDj8DPYr0rj2VtJMRCksequLjs6Cp7Qbj5V2VyzkNW4ClKUApSsE0AY15Ry629+JxORDeKAlR1NIdHb4DVR/NV05ccoPwuG5htLLdI+sac6T4KDf42ryhVsAP7/8AprHN9h6PYeC6SfTy0WnmZpSlYz2YrDEAXPAa/Ss18TJmUjrBH1pYhuyNC7SiIjIYWlvk0bnWF+rT52rqt8f61VtlNnOEjs2aHPvAVIy8wqNSLHUjhXxhIGUQSBpMxxJU3LWyFyLZeAGlWsjkQ2hO13G/l5Rv+rLJjsasKF3vlFhpqecQB/zXRb4/1qk7RsY3Eu+OI3uoOfLlDi3+3LYDtvW/a4lOIlzuU1G65srHL0ZN2Qt+u4pYh7Skm3luuHb56lv/AL6a0YrFiPLmvz3VBb1m4fLSoFYGMmIMjvmWKOzIG0LQgMwTpP8AxrXHFhxJFECHIXEoubNJZlI5xUHVeHyvpUWLVNoStaMePn3O31Llb+9awB8apm0nIWfeGYT5zkC58u7uAtrc3LYG9668ZhS74liZAUijZLMwGYJe/aaWJ6xd2lH9fPX0LMWsCegXJ49HGufCbQWUKUV7OCwYrzdDaxN7Zuyq/ipOeTiDNYxJucme2YrzvR4tfrrThw4gUDMP9JLwvx3mnzqWik9oSzfhXD9de3uLgayRVagw8kbjdFyz4UtzmZryc0A68DrXJhJE32FCNLnLHehy9i1teOl734VFjJ1hZpONuNtfLTv1LfSgpUWOqKUpSwLb/h3t/dSnDueZKcyX/dktqOwMB9R216YDXgwuDoSCLEEcQRqCO0HWvYeS23BjMOshsHHNkA4BwNbdhBDDsNZou54jbeC6Gr0sdJfuTNKxWascAV8SOALkgAa3PAdpr6vVS5b7TzAYVDrIC0pH7sIJGX+dhl+AasdWoqUHOXYXpwdSSiu0o3KLasmNxLSiOVowMkVo2I3ehzaDix53wyjoqO3Enspe6fwq25aWrzr2rPuR7XD1Z0KapwtZFS3Enspe6fwpuJPZS90/hVttS1OtZ8qM+91fD09ypbiT2UvdP4U3Enspe6fwq22panWs+VDe6vh6e5UjBJ7KXun8KbmT2UvdP4VYX2xh1k3TSxCTQbsuoe5AIFj8a7Lf3ape06sdYlFjaj0a+/mVLcyeym7p/Cm5k9lN3T+FW2lR1rPlRO91fD09ypbiT2UvdP4U3Mnspu6fwq2msaf3anWtTlRO+VfD09ypiGT2U3dP4U3Enspe6fwqy4zHxwhTIcoZ1ReaTdmvlXQG17HjXRape06iV8pG+VNOHp7lS3Mnspu6fwrO5k9lN3T+FWw1oOMQSiInnlS4GU2yg2JzWy/K96LadR6RDxlTtt6e5WHwrkEGKax6N0/hXJh9ghGDrBNmHAskrWvxtmvb5Vef7/u1P76KLas+VFJV5yacknbTh7lS3Enspe6fwpuJPZS90/hVttS1R1rU5UZN7q+Hp7lS3Enspe6fwpuJPZS90/hVttS1OtZ8qJ3ur4enuVH8PJ7KXun8KnOR213wmIBdJVikypITGwVTeyObiwsTY9jdlSVqw6Aggi4III6CDoQflVo7WnfjFGtipzxFJ05W4npQr6qt8kNrFozDIbyQ2FzxeM3Eb36TYZSete2rJXoYTU4qS0Z4ucXCTi+w5No7QTDxPLKbIilj8ugdp4AdZrzuN3kZpZf2kpzsPV6FjHYqgL8c3XUtyt2jv5xAv7OEq8nU0pF44/goOc9pTqNR1q4O1MRmfRR7NTtbOoZV0j7dBSs2pauJZnYujFKzalqmzF0YpWbVi1LMXR5rygUnH4hXyrA02DWWXKDJH/lXQqb8wEixNvCtu29rYo4vED8QuH3bgRI0xiUqbZW3YjbfA8ePTXoRgU3uqm9r3UG9uF+ustCCQSqkjgSBcfA9FdNYxcLwvZW/Y0HhW72lq7lK2k+IknxAOIlh3WEjlywvZN5YknhfLp0WvpWvCY/FRth3Esk74jCSymJyuTeIgZBGgAyjo7avJiBuSBcixNhcjqPWKCIC1gNOGg07B1Vj3pWs4cPv+S+78b5igck9p4mSeG+JSTPcyxNOXNra5Yt0BCy9V9bdVasNNiTFhZPxc4M+JeAjMCoQuyXUEekLGxPWLcK9EWEA3CgE8SAAT8SONY3C6c1dDcc0aHjcdRq7xkXJtQ7v5+pRYZ2s5HnO1sU4gljlmkYQ4+FVlezyKhV2uTbnEceFdc22p41xYwc74tEiiZZZDvTG7OFkAfLzrJdrW0+VXswL6q8b+iOPX8deNZSIL6IAHUAAP6VDxcbcYffC/wCxO7O91I84i2tiVgxDLillUQFrjENNIj3GVlbdrl6it9KkdqYqaAZVnmb/AEE812ck7zOpD6WAIuQNNBV0GHUAgKoB4jKLH4i2tfTQg8VB0tqAdOr4dlS8ZHNfIQsM7WzFLgxOJgkss0uIaTAvOFlOYb0FbZAOA14a8ONcezdrE4jBbvGzTtKxM8TPdVOW9soAyC9xlueFX58OD0WNsuZeawB9VhqKicHyTijmEpaaV1zFd7JnVC3EgWGtukk0jiKbTzKzt3a6kOhO6s+F+8mazQCs2rm2Z0LoxSs2palmLoxSs2rFqizF0IsW0EiTILmMm46Xja28T46Bh2qK9Fw+JWRFdCGVgGUjgQRcEfI151U1yO2jkY4ZjzTd4fhe8kXyPOHYx6jXf2XiLf8ATL5HF2lQ/wDVfM6MZsLDNK7NBCzMzFmMSEk9ZJGprT5vYX3eDuU8KzSuu0rnKTdh5vYX3eDuU8Keb2F93g7lPClKiyJux5vYX3eDuU8Keb2F93g7lPClKWQux5vYX3eDuU8Keb2F93g7lPClKWQux5vYX3eDuU8Keb2F93g7lPClKWQux5vYX3eDuU8Keb2F93g7lPClKWQux5vYX3eDuU8Keb2F93g7lPClKWQux5vYX3eDuU8Keb2F93g7lPClKWQux5vYX3eDuU8Keb2F93g7lPClKWQux5vYT3aDuU8KebuE92g7lPClKWQux5vYX3eDuU8Keb2F93g7lPClKWQux5vYX3eDuU8Keb2F93g7lPClKWQux5vYX3eDuU8Keb2F93g7lPClKWQux5vYX3eDuU8K69kbHw8coaOGJGANmWNVYX0NiBelKmKVyG3Y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ms-MY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4998" name="Picture 6" descr="http://ww2.odu.edu/educ/roverbau/Bloom/fx_Bloom_Ne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12560" y="1491996"/>
            <a:ext cx="7560840" cy="5325805"/>
          </a:xfrm>
          <a:prstGeom prst="rect">
            <a:avLst/>
          </a:prstGeom>
          <a:noFill/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95536" y="341784"/>
            <a:ext cx="8229600" cy="11430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spcBef>
                <a:spcPct val="0"/>
              </a:spcBef>
              <a:defRPr/>
            </a:pPr>
            <a:r>
              <a:rPr lang="en-US" sz="4400" dirty="0" smtClean="0">
                <a:solidFill>
                  <a:prstClr val="black"/>
                </a:solidFill>
                <a:latin typeface="Calibri"/>
              </a:rPr>
              <a:t>Bloom’s Taxonomy</a:t>
            </a:r>
            <a:endParaRPr lang="en-GB" sz="44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75D5D-EECD-8F47-BD52-337088FCAE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9187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4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5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7037E-6 L -1 -0.00209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849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-10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5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48148E-6 L -1.00122 0.0113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00" y="6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8" grpId="0" animBg="1"/>
      <p:bldP spid="75778" grpId="1" animBg="1"/>
      <p:bldP spid="75778" grpId="2" animBg="1"/>
      <p:bldP spid="9" grpId="0" animBg="1"/>
      <p:bldP spid="9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146" y="-123689"/>
            <a:ext cx="41551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8000"/>
                </a:solidFill>
              </a:rPr>
              <a:t>t</a:t>
            </a:r>
            <a:r>
              <a:rPr lang="en-US" sz="2400" b="1" dirty="0" smtClean="0">
                <a:solidFill>
                  <a:srgbClr val="008000"/>
                </a:solidFill>
              </a:rPr>
              <a:t>o solve </a:t>
            </a:r>
          </a:p>
          <a:p>
            <a:pPr algn="ctr"/>
            <a:r>
              <a:rPr lang="en-US" sz="2400" b="1" dirty="0" smtClean="0">
                <a:solidFill>
                  <a:srgbClr val="008000"/>
                </a:solidFill>
              </a:rPr>
              <a:t>Complex Engineering Problems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30765" y="648232"/>
            <a:ext cx="4987626" cy="646331"/>
          </a:xfrm>
          <a:prstGeom prst="rect">
            <a:avLst/>
          </a:prstGeom>
          <a:solidFill>
            <a:srgbClr val="F2DCDB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MY" dirty="0" smtClean="0">
                <a:solidFill>
                  <a:prstClr val="black"/>
                </a:solidFill>
              </a:rPr>
              <a:t>WK2 - mathematics</a:t>
            </a:r>
            <a:r>
              <a:rPr lang="en-MY" dirty="0">
                <a:solidFill>
                  <a:prstClr val="black"/>
                </a:solidFill>
              </a:rPr>
              <a:t>, numerical analysis, </a:t>
            </a:r>
            <a:endParaRPr lang="en-MY" dirty="0" smtClean="0">
              <a:solidFill>
                <a:prstClr val="black"/>
              </a:solidFill>
            </a:endParaRPr>
          </a:p>
          <a:p>
            <a:pPr>
              <a:defRPr/>
            </a:pPr>
            <a:r>
              <a:rPr lang="en-MY" dirty="0" smtClean="0">
                <a:solidFill>
                  <a:prstClr val="black"/>
                </a:solidFill>
              </a:rPr>
              <a:t>statistics</a:t>
            </a:r>
            <a:r>
              <a:rPr lang="en-MY" dirty="0">
                <a:solidFill>
                  <a:prstClr val="black"/>
                </a:solidFill>
              </a:rPr>
              <a:t>, computer and information </a:t>
            </a:r>
            <a:r>
              <a:rPr lang="en-MY" dirty="0" smtClean="0">
                <a:solidFill>
                  <a:prstClr val="black"/>
                </a:solidFill>
              </a:rPr>
              <a:t>science </a:t>
            </a:r>
            <a:r>
              <a:rPr lang="en-MY" b="1" dirty="0" smtClean="0">
                <a:solidFill>
                  <a:srgbClr val="FF0000"/>
                </a:solidFill>
              </a:rPr>
              <a:t>(WA1)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823168" y="165725"/>
            <a:ext cx="2956458" cy="369332"/>
          </a:xfrm>
          <a:prstGeom prst="rect">
            <a:avLst/>
          </a:prstGeom>
          <a:solidFill>
            <a:srgbClr val="F2DCDB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MY" dirty="0" smtClean="0">
                <a:solidFill>
                  <a:srgbClr val="000000"/>
                </a:solidFill>
              </a:rPr>
              <a:t>WK1 - natural sciences </a:t>
            </a:r>
            <a:r>
              <a:rPr lang="en-MY" b="1" dirty="0" smtClean="0">
                <a:solidFill>
                  <a:srgbClr val="FF0000"/>
                </a:solidFill>
              </a:rPr>
              <a:t>(WA1)</a:t>
            </a:r>
            <a:endParaRPr lang="en-MY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28462" y="1614576"/>
            <a:ext cx="3910896" cy="369332"/>
          </a:xfrm>
          <a:prstGeom prst="rect">
            <a:avLst/>
          </a:prstGeom>
          <a:solidFill>
            <a:srgbClr val="F2DCDB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WK3 - </a:t>
            </a:r>
            <a:r>
              <a:rPr lang="en-MY" dirty="0" smtClean="0">
                <a:solidFill>
                  <a:srgbClr val="000000"/>
                </a:solidFill>
              </a:rPr>
              <a:t>engineering fundamentals </a:t>
            </a:r>
            <a:r>
              <a:rPr lang="en-MY" b="1" dirty="0" smtClean="0">
                <a:solidFill>
                  <a:srgbClr val="FF0000"/>
                </a:solidFill>
              </a:rPr>
              <a:t>(WA1)</a:t>
            </a:r>
            <a:endParaRPr lang="en-MY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05339" y="2092122"/>
            <a:ext cx="3905148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WK4 - </a:t>
            </a:r>
            <a:r>
              <a:rPr lang="en-MY" dirty="0" smtClean="0">
                <a:solidFill>
                  <a:srgbClr val="000000"/>
                </a:solidFill>
              </a:rPr>
              <a:t>engineering </a:t>
            </a:r>
            <a:r>
              <a:rPr lang="en-MY" dirty="0">
                <a:solidFill>
                  <a:srgbClr val="000000"/>
                </a:solidFill>
              </a:rPr>
              <a:t>specialist knowledge </a:t>
            </a:r>
            <a:endParaRPr lang="en-MY" dirty="0" smtClean="0">
              <a:solidFill>
                <a:srgbClr val="000000"/>
              </a:solidFill>
            </a:endParaRPr>
          </a:p>
          <a:p>
            <a:r>
              <a:rPr lang="en-MY" b="1" dirty="0" smtClean="0">
                <a:solidFill>
                  <a:srgbClr val="FF0000"/>
                </a:solidFill>
              </a:rPr>
              <a:t>(WA1)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0907" y="1448417"/>
            <a:ext cx="4564114" cy="2215991"/>
          </a:xfrm>
          <a:prstGeom prst="rect">
            <a:avLst/>
          </a:prstGeom>
          <a:noFill/>
          <a:ln w="76200" cmpd="sng"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r>
              <a:rPr lang="en-MY" sz="2400" b="1" dirty="0" smtClean="0">
                <a:solidFill>
                  <a:srgbClr val="0000FF"/>
                </a:solidFill>
              </a:rPr>
              <a:t>WP1 – Depth </a:t>
            </a:r>
            <a:r>
              <a:rPr lang="en-MY" sz="2400" b="1" dirty="0">
                <a:solidFill>
                  <a:srgbClr val="0000FF"/>
                </a:solidFill>
              </a:rPr>
              <a:t>of Knowledge </a:t>
            </a:r>
            <a:r>
              <a:rPr lang="en-MY" sz="2400" b="1" dirty="0" smtClean="0">
                <a:solidFill>
                  <a:srgbClr val="0000FF"/>
                </a:solidFill>
              </a:rPr>
              <a:t>required:</a:t>
            </a:r>
            <a:endParaRPr lang="en-MY" sz="2400" b="1" dirty="0">
              <a:solidFill>
                <a:srgbClr val="0000FF"/>
              </a:solidFill>
            </a:endParaRPr>
          </a:p>
          <a:p>
            <a:r>
              <a:rPr lang="en-MY" dirty="0" smtClean="0"/>
              <a:t>Resolved </a:t>
            </a:r>
            <a:r>
              <a:rPr lang="en-MY" dirty="0"/>
              <a:t>with </a:t>
            </a:r>
            <a:r>
              <a:rPr lang="en-MY" b="1" dirty="0">
                <a:solidFill>
                  <a:srgbClr val="FF0000"/>
                </a:solidFill>
              </a:rPr>
              <a:t>forefront in-depth </a:t>
            </a:r>
            <a:endParaRPr lang="en-MY" b="1" dirty="0" smtClean="0">
              <a:solidFill>
                <a:srgbClr val="FF0000"/>
              </a:solidFill>
            </a:endParaRPr>
          </a:p>
          <a:p>
            <a:r>
              <a:rPr lang="en-MY" dirty="0" smtClean="0"/>
              <a:t>engineering </a:t>
            </a:r>
            <a:r>
              <a:rPr lang="en-MY" dirty="0"/>
              <a:t>knowledge </a:t>
            </a:r>
            <a:endParaRPr lang="en-MY" dirty="0" smtClean="0"/>
          </a:p>
          <a:p>
            <a:r>
              <a:rPr lang="en-MY" dirty="0" smtClean="0"/>
              <a:t>(</a:t>
            </a:r>
            <a:r>
              <a:rPr lang="en-MY" dirty="0"/>
              <a:t>WK3, WK4, WK5, WK6 or WK8) </a:t>
            </a:r>
            <a:endParaRPr lang="en-MY" dirty="0" smtClean="0"/>
          </a:p>
          <a:p>
            <a:r>
              <a:rPr lang="en-MY" dirty="0" smtClean="0"/>
              <a:t>which </a:t>
            </a:r>
            <a:r>
              <a:rPr lang="en-MY" dirty="0"/>
              <a:t>allows a fundamentals-based, </a:t>
            </a:r>
            <a:endParaRPr lang="en-MY" dirty="0" smtClean="0"/>
          </a:p>
          <a:p>
            <a:r>
              <a:rPr lang="en-MY" dirty="0" smtClean="0"/>
              <a:t>first </a:t>
            </a:r>
            <a:r>
              <a:rPr lang="en-MY" dirty="0"/>
              <a:t>principles analytical approach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12931" y="2857965"/>
            <a:ext cx="2575607" cy="646331"/>
          </a:xfrm>
          <a:prstGeom prst="rect">
            <a:avLst/>
          </a:prstGeom>
          <a:solidFill>
            <a:srgbClr val="DCE6F2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WK5 - </a:t>
            </a:r>
            <a:r>
              <a:rPr lang="en-MY" dirty="0" smtClean="0">
                <a:solidFill>
                  <a:srgbClr val="000000"/>
                </a:solidFill>
              </a:rPr>
              <a:t>engineering design </a:t>
            </a:r>
          </a:p>
          <a:p>
            <a:r>
              <a:rPr lang="en-MY" b="1" dirty="0" smtClean="0">
                <a:solidFill>
                  <a:srgbClr val="FF0000"/>
                </a:solidFill>
              </a:rPr>
              <a:t>WA3</a:t>
            </a:r>
            <a:r>
              <a:rPr lang="en-MY" dirty="0" smtClean="0">
                <a:solidFill>
                  <a:srgbClr val="000000"/>
                </a:solidFill>
              </a:rPr>
              <a:t> - Design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62055" y="3604896"/>
            <a:ext cx="2717285" cy="646331"/>
          </a:xfrm>
          <a:prstGeom prst="rect">
            <a:avLst/>
          </a:prstGeom>
          <a:solidFill>
            <a:srgbClr val="DCE6F2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WK6 - </a:t>
            </a:r>
            <a:r>
              <a:rPr lang="en-MY" dirty="0" smtClean="0">
                <a:solidFill>
                  <a:srgbClr val="000000"/>
                </a:solidFill>
              </a:rPr>
              <a:t>engineering practice </a:t>
            </a:r>
          </a:p>
          <a:p>
            <a:r>
              <a:rPr lang="en-MY" b="1" dirty="0" smtClean="0">
                <a:solidFill>
                  <a:srgbClr val="FF0000"/>
                </a:solidFill>
              </a:rPr>
              <a:t>WA5</a:t>
            </a:r>
            <a:r>
              <a:rPr lang="en-MY" dirty="0" smtClean="0">
                <a:solidFill>
                  <a:srgbClr val="000000"/>
                </a:solidFill>
              </a:rPr>
              <a:t> - Modern Tools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38077" y="4350679"/>
            <a:ext cx="2547655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WK8 - </a:t>
            </a:r>
            <a:r>
              <a:rPr lang="en-MY" dirty="0" smtClean="0">
                <a:solidFill>
                  <a:srgbClr val="000000"/>
                </a:solidFill>
              </a:rPr>
              <a:t>research literature </a:t>
            </a:r>
          </a:p>
          <a:p>
            <a:r>
              <a:rPr lang="en-MY" b="1" dirty="0" smtClean="0">
                <a:solidFill>
                  <a:srgbClr val="FF0000"/>
                </a:solidFill>
              </a:rPr>
              <a:t>WA4</a:t>
            </a:r>
            <a:r>
              <a:rPr lang="en-MY" dirty="0" smtClean="0">
                <a:solidFill>
                  <a:srgbClr val="000000"/>
                </a:solidFill>
              </a:rPr>
              <a:t> - Investigation</a:t>
            </a:r>
            <a:endParaRPr lang="en-MY" dirty="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15021" y="1442010"/>
            <a:ext cx="4199511" cy="3713672"/>
          </a:xfrm>
          <a:prstGeom prst="rect">
            <a:avLst/>
          </a:prstGeom>
          <a:noFill/>
          <a:ln w="7620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2102699" y="745033"/>
            <a:ext cx="0" cy="659252"/>
          </a:xfrm>
          <a:prstGeom prst="straightConnector1">
            <a:avLst/>
          </a:prstGeom>
          <a:ln w="762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824060865"/>
              </p:ext>
            </p:extLst>
          </p:nvPr>
        </p:nvGraphicFramePr>
        <p:xfrm>
          <a:off x="100615" y="3783633"/>
          <a:ext cx="4564114" cy="29129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11694"/>
                <a:gridCol w="3952420"/>
              </a:tblGrid>
              <a:tr h="301826">
                <a:tc>
                  <a:txBody>
                    <a:bodyPr/>
                    <a:lstStyle/>
                    <a:p>
                      <a:r>
                        <a:rPr lang="en-MY" sz="1600" b="1" dirty="0" smtClean="0">
                          <a:solidFill>
                            <a:srgbClr val="0000FF"/>
                          </a:solidFill>
                        </a:rPr>
                        <a:t>WP2</a:t>
                      </a:r>
                      <a:endParaRPr lang="en-MY" sz="1600" b="1" dirty="0">
                        <a:solidFill>
                          <a:srgbClr val="0000FF"/>
                        </a:solidFill>
                      </a:endParaRPr>
                    </a:p>
                  </a:txBody>
                  <a:tcPr marL="91449" marR="91449" marT="42512" marB="4251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00FF"/>
                          </a:solidFill>
                        </a:rPr>
                        <a:t>Range of conflicting</a:t>
                      </a:r>
                      <a:r>
                        <a:rPr lang="en-US" sz="1600" b="1" baseline="0" dirty="0" smtClean="0">
                          <a:solidFill>
                            <a:srgbClr val="0000FF"/>
                          </a:solidFill>
                        </a:rPr>
                        <a:t> requirements</a:t>
                      </a:r>
                      <a:endParaRPr lang="en-MY" sz="1600" b="1" dirty="0">
                        <a:solidFill>
                          <a:srgbClr val="0000FF"/>
                        </a:solidFill>
                      </a:endParaRPr>
                    </a:p>
                  </a:txBody>
                  <a:tcPr marL="91449" marR="91449" marT="42512" marB="4251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855">
                <a:tc>
                  <a:txBody>
                    <a:bodyPr/>
                    <a:lstStyle/>
                    <a:p>
                      <a:r>
                        <a:rPr lang="en-MY" sz="1600" b="1" dirty="0" smtClean="0">
                          <a:solidFill>
                            <a:srgbClr val="0000FF"/>
                          </a:solidFill>
                        </a:rPr>
                        <a:t>WP3</a:t>
                      </a:r>
                      <a:endParaRPr lang="en-MY" sz="1600" b="1" dirty="0">
                        <a:solidFill>
                          <a:srgbClr val="0000FF"/>
                        </a:solidFill>
                      </a:endParaRPr>
                    </a:p>
                  </a:txBody>
                  <a:tcPr marL="91449" marR="91449" marT="42512" marB="4251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b="1" u="none" strike="noStrike" kern="1200" baseline="0" dirty="0" smtClean="0">
                          <a:solidFill>
                            <a:srgbClr val="0000FF"/>
                          </a:solidFill>
                        </a:rPr>
                        <a:t>Depth of analysis required</a:t>
                      </a:r>
                    </a:p>
                  </a:txBody>
                  <a:tcPr marL="91449" marR="91449" marT="42512" marB="4251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MY" sz="1600" b="1" dirty="0" smtClean="0">
                          <a:solidFill>
                            <a:srgbClr val="0000FF"/>
                          </a:solidFill>
                        </a:rPr>
                        <a:t>WP4</a:t>
                      </a:r>
                      <a:endParaRPr lang="en-MY" sz="1600" b="1" dirty="0">
                        <a:solidFill>
                          <a:srgbClr val="0000FF"/>
                        </a:solidFill>
                      </a:endParaRPr>
                    </a:p>
                  </a:txBody>
                  <a:tcPr marL="91447" marR="91447" marT="45683" marB="4568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00FF"/>
                          </a:solidFill>
                        </a:rPr>
                        <a:t>Familiarity of issues</a:t>
                      </a:r>
                      <a:endParaRPr lang="en-MY" sz="1600" b="1" dirty="0">
                        <a:solidFill>
                          <a:srgbClr val="0000FF"/>
                        </a:solidFill>
                      </a:endParaRPr>
                    </a:p>
                  </a:txBody>
                  <a:tcPr marL="91447" marR="91447" marT="45683" marB="4568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MY" sz="1600" b="1" dirty="0" smtClean="0">
                          <a:solidFill>
                            <a:srgbClr val="0000FF"/>
                          </a:solidFill>
                        </a:rPr>
                        <a:t>WP5</a:t>
                      </a:r>
                      <a:endParaRPr lang="en-MY" sz="1600" b="1" dirty="0">
                        <a:solidFill>
                          <a:srgbClr val="0000FF"/>
                        </a:solidFill>
                      </a:endParaRPr>
                    </a:p>
                  </a:txBody>
                  <a:tcPr marL="91447" marR="91447" marT="45683" marB="4568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b="1" i="0" u="none" strike="noStrike" kern="1200" baseline="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Extent of applicable codes </a:t>
                      </a:r>
                      <a:endParaRPr lang="en-MY" sz="1600" b="1" dirty="0">
                        <a:solidFill>
                          <a:srgbClr val="0000FF"/>
                        </a:solidFill>
                      </a:endParaRPr>
                    </a:p>
                  </a:txBody>
                  <a:tcPr marL="91447" marR="91447" marT="45683" marB="4568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8464">
                <a:tc>
                  <a:txBody>
                    <a:bodyPr/>
                    <a:lstStyle/>
                    <a:p>
                      <a:r>
                        <a:rPr lang="en-MY" sz="1600" b="1" dirty="0" smtClean="0">
                          <a:solidFill>
                            <a:srgbClr val="0000FF"/>
                          </a:solidFill>
                        </a:rPr>
                        <a:t>WP6</a:t>
                      </a:r>
                      <a:endParaRPr lang="en-MY" sz="1600" b="1" dirty="0">
                        <a:solidFill>
                          <a:srgbClr val="0000FF"/>
                        </a:solidFill>
                      </a:endParaRPr>
                    </a:p>
                  </a:txBody>
                  <a:tcPr marL="91447" marR="91447" marT="45671" marB="4567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b="1" i="0" u="none" strike="noStrike" kern="1200" baseline="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Extent of stakeholder involvement and level of conflicting requirements</a:t>
                      </a:r>
                      <a:endParaRPr lang="en-MY" sz="1600" b="1" dirty="0">
                        <a:solidFill>
                          <a:srgbClr val="0000FF"/>
                        </a:solidFill>
                      </a:endParaRPr>
                    </a:p>
                  </a:txBody>
                  <a:tcPr marL="91447" marR="91447" marT="45671" marB="4567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MY" sz="1600" b="1" dirty="0" smtClean="0">
                          <a:solidFill>
                            <a:srgbClr val="0000FF"/>
                          </a:solidFill>
                        </a:rPr>
                        <a:t>WP7</a:t>
                      </a:r>
                      <a:endParaRPr lang="en-MY" sz="1600" b="1" dirty="0">
                        <a:solidFill>
                          <a:srgbClr val="0000FF"/>
                        </a:solidFill>
                      </a:endParaRPr>
                    </a:p>
                  </a:txBody>
                  <a:tcPr marL="91447" marR="91447" marT="45708" marB="4570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00FF"/>
                          </a:solidFill>
                        </a:rPr>
                        <a:t>Interdependence</a:t>
                      </a:r>
                      <a:endParaRPr lang="en-MY" sz="1600" b="1" dirty="0">
                        <a:solidFill>
                          <a:srgbClr val="0000FF"/>
                        </a:solidFill>
                      </a:endParaRPr>
                    </a:p>
                  </a:txBody>
                  <a:tcPr marL="91447" marR="91447" marT="45708" marB="4570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MY" sz="1600" b="1" dirty="0" smtClean="0">
                          <a:solidFill>
                            <a:srgbClr val="0000FF"/>
                          </a:solidFill>
                        </a:rPr>
                        <a:t>EP1</a:t>
                      </a:r>
                      <a:endParaRPr lang="en-MY" sz="1600" b="1" dirty="0">
                        <a:solidFill>
                          <a:srgbClr val="0000FF"/>
                        </a:solidFill>
                      </a:endParaRPr>
                    </a:p>
                  </a:txBody>
                  <a:tcPr marL="91447" marR="91447" marT="45708" marB="4570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b="1" i="0" u="none" strike="noStrike" kern="1200" baseline="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Consequences</a:t>
                      </a:r>
                      <a:endParaRPr lang="en-MY" sz="1600" b="1" dirty="0">
                        <a:solidFill>
                          <a:srgbClr val="0000FF"/>
                        </a:solidFill>
                      </a:endParaRPr>
                    </a:p>
                  </a:txBody>
                  <a:tcPr marL="91447" marR="91447" marT="45708" marB="4570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MY" sz="1600" b="1" dirty="0" smtClean="0">
                          <a:solidFill>
                            <a:srgbClr val="0000FF"/>
                          </a:solidFill>
                        </a:rPr>
                        <a:t>EP2</a:t>
                      </a:r>
                      <a:endParaRPr lang="en-MY" sz="1600" b="1" dirty="0">
                        <a:solidFill>
                          <a:srgbClr val="0000FF"/>
                        </a:solidFill>
                      </a:endParaRPr>
                    </a:p>
                  </a:txBody>
                  <a:tcPr marL="91447" marR="91447" marT="45708" marB="4570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b="1" dirty="0" smtClean="0">
                          <a:solidFill>
                            <a:srgbClr val="0000FF"/>
                          </a:solidFill>
                        </a:rPr>
                        <a:t>Judgement</a:t>
                      </a:r>
                      <a:endParaRPr lang="en-MY" sz="1600" b="1" dirty="0">
                        <a:solidFill>
                          <a:srgbClr val="0000FF"/>
                        </a:solidFill>
                      </a:endParaRPr>
                    </a:p>
                  </a:txBody>
                  <a:tcPr marL="91447" marR="91447" marT="45708" marB="4570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5023720" y="5226472"/>
            <a:ext cx="3572988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WK7</a:t>
            </a:r>
            <a:r>
              <a:rPr lang="en-US" dirty="0" smtClean="0"/>
              <a:t> - </a:t>
            </a:r>
            <a:r>
              <a:rPr lang="en-MY" dirty="0" smtClean="0">
                <a:solidFill>
                  <a:srgbClr val="000000"/>
                </a:solidFill>
              </a:rPr>
              <a:t>engineering </a:t>
            </a:r>
            <a:r>
              <a:rPr lang="en-MY" dirty="0">
                <a:solidFill>
                  <a:srgbClr val="000000"/>
                </a:solidFill>
              </a:rPr>
              <a:t>in </a:t>
            </a:r>
            <a:r>
              <a:rPr lang="en-MY" dirty="0" smtClean="0">
                <a:solidFill>
                  <a:srgbClr val="000000"/>
                </a:solidFill>
              </a:rPr>
              <a:t>society</a:t>
            </a:r>
          </a:p>
          <a:p>
            <a:r>
              <a:rPr lang="en-MY" b="1" dirty="0" smtClean="0">
                <a:solidFill>
                  <a:srgbClr val="FF0000"/>
                </a:solidFill>
              </a:rPr>
              <a:t>WA6</a:t>
            </a:r>
            <a:r>
              <a:rPr lang="en-MY" dirty="0" smtClean="0">
                <a:solidFill>
                  <a:srgbClr val="000000"/>
                </a:solidFill>
              </a:rPr>
              <a:t> - engineer &amp; society</a:t>
            </a:r>
          </a:p>
          <a:p>
            <a:r>
              <a:rPr lang="en-MY" b="1" dirty="0" smtClean="0">
                <a:solidFill>
                  <a:srgbClr val="FF0000"/>
                </a:solidFill>
              </a:rPr>
              <a:t>WA7</a:t>
            </a:r>
            <a:r>
              <a:rPr lang="en-MY" dirty="0" smtClean="0">
                <a:solidFill>
                  <a:srgbClr val="000000"/>
                </a:solidFill>
              </a:rPr>
              <a:t> - environment &amp; sustainability</a:t>
            </a:r>
          </a:p>
          <a:p>
            <a:r>
              <a:rPr lang="en-MY" b="1" dirty="0" smtClean="0">
                <a:solidFill>
                  <a:srgbClr val="FF0000"/>
                </a:solidFill>
              </a:rPr>
              <a:t>WA8</a:t>
            </a:r>
            <a:r>
              <a:rPr lang="en-MY" dirty="0" smtClean="0">
                <a:solidFill>
                  <a:srgbClr val="000000"/>
                </a:solidFill>
              </a:rPr>
              <a:t> - ethics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01450" y="6334780"/>
            <a:ext cx="13814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800000"/>
                </a:solidFill>
              </a:rPr>
              <a:t>Breadth</a:t>
            </a:r>
            <a:endParaRPr lang="en-US" sz="2800" b="1" dirty="0">
              <a:solidFill>
                <a:srgbClr val="800000"/>
              </a:solidFill>
            </a:endParaRPr>
          </a:p>
        </p:txBody>
      </p:sp>
      <p:sp>
        <p:nvSpPr>
          <p:cNvPr id="18" name="Up Arrow 17"/>
          <p:cNvSpPr/>
          <p:nvPr/>
        </p:nvSpPr>
        <p:spPr>
          <a:xfrm>
            <a:off x="7499473" y="6095859"/>
            <a:ext cx="484632" cy="713879"/>
          </a:xfrm>
          <a:prstGeom prst="upArrow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62782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7" grpId="1"/>
      <p:bldP spid="1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65715" y="459607"/>
            <a:ext cx="259618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8000"/>
                </a:solidFill>
              </a:rPr>
              <a:t>Design Course</a:t>
            </a:r>
            <a:endParaRPr lang="en-US" sz="3200" b="1" dirty="0">
              <a:solidFill>
                <a:srgbClr val="008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30765" y="535057"/>
            <a:ext cx="4987626" cy="646331"/>
          </a:xfrm>
          <a:prstGeom prst="rect">
            <a:avLst/>
          </a:prstGeom>
          <a:solidFill>
            <a:srgbClr val="F2DCDB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MY" dirty="0" smtClean="0">
                <a:solidFill>
                  <a:prstClr val="black"/>
                </a:solidFill>
              </a:rPr>
              <a:t>WK2 - mathematics</a:t>
            </a:r>
            <a:r>
              <a:rPr lang="en-MY" dirty="0">
                <a:solidFill>
                  <a:prstClr val="black"/>
                </a:solidFill>
              </a:rPr>
              <a:t>, numerical analysis, </a:t>
            </a:r>
            <a:endParaRPr lang="en-MY" dirty="0" smtClean="0">
              <a:solidFill>
                <a:prstClr val="black"/>
              </a:solidFill>
            </a:endParaRPr>
          </a:p>
          <a:p>
            <a:pPr>
              <a:defRPr/>
            </a:pPr>
            <a:r>
              <a:rPr lang="en-MY" dirty="0" smtClean="0">
                <a:solidFill>
                  <a:prstClr val="black"/>
                </a:solidFill>
              </a:rPr>
              <a:t>statistics</a:t>
            </a:r>
            <a:r>
              <a:rPr lang="en-MY" dirty="0">
                <a:solidFill>
                  <a:prstClr val="black"/>
                </a:solidFill>
              </a:rPr>
              <a:t>, computer and information </a:t>
            </a:r>
            <a:r>
              <a:rPr lang="en-MY" dirty="0" smtClean="0">
                <a:solidFill>
                  <a:prstClr val="black"/>
                </a:solidFill>
              </a:rPr>
              <a:t>science </a:t>
            </a:r>
            <a:r>
              <a:rPr lang="en-MY" b="1" dirty="0" smtClean="0">
                <a:solidFill>
                  <a:srgbClr val="FF0000"/>
                </a:solidFill>
              </a:rPr>
              <a:t>(WA1)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823168" y="90275"/>
            <a:ext cx="2956458" cy="369332"/>
          </a:xfrm>
          <a:prstGeom prst="rect">
            <a:avLst/>
          </a:prstGeom>
          <a:solidFill>
            <a:srgbClr val="F2DCDB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MY" dirty="0" smtClean="0">
                <a:solidFill>
                  <a:srgbClr val="000000"/>
                </a:solidFill>
              </a:rPr>
              <a:t>WK1 - natural sciences </a:t>
            </a:r>
            <a:r>
              <a:rPr lang="en-MY" b="1" dirty="0" smtClean="0">
                <a:solidFill>
                  <a:srgbClr val="FF0000"/>
                </a:solidFill>
              </a:rPr>
              <a:t>(WA1)</a:t>
            </a:r>
            <a:endParaRPr lang="en-MY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28462" y="1400801"/>
            <a:ext cx="3910896" cy="369332"/>
          </a:xfrm>
          <a:prstGeom prst="rect">
            <a:avLst/>
          </a:prstGeom>
          <a:solidFill>
            <a:srgbClr val="F2DCDB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WK3 - </a:t>
            </a:r>
            <a:r>
              <a:rPr lang="en-MY" dirty="0" smtClean="0">
                <a:solidFill>
                  <a:srgbClr val="000000"/>
                </a:solidFill>
              </a:rPr>
              <a:t>engineering fundamentals </a:t>
            </a:r>
            <a:r>
              <a:rPr lang="en-MY" b="1" dirty="0" smtClean="0">
                <a:solidFill>
                  <a:srgbClr val="FF0000"/>
                </a:solidFill>
              </a:rPr>
              <a:t>(WA1)</a:t>
            </a:r>
            <a:endParaRPr lang="en-MY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37244" y="1840622"/>
            <a:ext cx="460500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WK4 - </a:t>
            </a:r>
            <a:r>
              <a:rPr lang="en-MY" dirty="0" smtClean="0">
                <a:solidFill>
                  <a:srgbClr val="000000"/>
                </a:solidFill>
              </a:rPr>
              <a:t>engineering </a:t>
            </a:r>
            <a:r>
              <a:rPr lang="en-MY" dirty="0">
                <a:solidFill>
                  <a:srgbClr val="000000"/>
                </a:solidFill>
              </a:rPr>
              <a:t>specialist </a:t>
            </a:r>
            <a:r>
              <a:rPr lang="en-MY" dirty="0" smtClean="0">
                <a:solidFill>
                  <a:srgbClr val="000000"/>
                </a:solidFill>
              </a:rPr>
              <a:t>knowledge </a:t>
            </a:r>
            <a:r>
              <a:rPr lang="en-MY" b="1" dirty="0" smtClean="0">
                <a:solidFill>
                  <a:srgbClr val="FF0000"/>
                </a:solidFill>
              </a:rPr>
              <a:t>(WA1)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6054" y="1297517"/>
            <a:ext cx="3935446" cy="2215991"/>
          </a:xfrm>
          <a:prstGeom prst="rect">
            <a:avLst/>
          </a:prstGeom>
          <a:noFill/>
          <a:ln w="76200" cmpd="sng"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r>
              <a:rPr lang="en-MY" sz="2400" b="1" dirty="0" smtClean="0">
                <a:solidFill>
                  <a:srgbClr val="0000FF"/>
                </a:solidFill>
              </a:rPr>
              <a:t>WP1 – Depth </a:t>
            </a:r>
            <a:r>
              <a:rPr lang="en-MY" sz="2400" b="1" dirty="0">
                <a:solidFill>
                  <a:srgbClr val="0000FF"/>
                </a:solidFill>
              </a:rPr>
              <a:t>of Knowledge </a:t>
            </a:r>
            <a:r>
              <a:rPr lang="en-MY" sz="2400" b="1" dirty="0" smtClean="0">
                <a:solidFill>
                  <a:srgbClr val="0000FF"/>
                </a:solidFill>
              </a:rPr>
              <a:t>required:</a:t>
            </a:r>
            <a:endParaRPr lang="en-MY" sz="2400" b="1" dirty="0">
              <a:solidFill>
                <a:srgbClr val="0000FF"/>
              </a:solidFill>
            </a:endParaRPr>
          </a:p>
          <a:p>
            <a:r>
              <a:rPr lang="en-MY" dirty="0" smtClean="0"/>
              <a:t>Resolved </a:t>
            </a:r>
            <a:r>
              <a:rPr lang="en-MY" dirty="0"/>
              <a:t>with </a:t>
            </a:r>
            <a:r>
              <a:rPr lang="en-MY" b="1" dirty="0">
                <a:solidFill>
                  <a:srgbClr val="FF0000"/>
                </a:solidFill>
              </a:rPr>
              <a:t>forefront in-depth </a:t>
            </a:r>
            <a:endParaRPr lang="en-MY" b="1" dirty="0" smtClean="0">
              <a:solidFill>
                <a:srgbClr val="FF0000"/>
              </a:solidFill>
            </a:endParaRPr>
          </a:p>
          <a:p>
            <a:r>
              <a:rPr lang="en-MY" dirty="0" smtClean="0"/>
              <a:t>engineering </a:t>
            </a:r>
            <a:r>
              <a:rPr lang="en-MY" dirty="0"/>
              <a:t>knowledge </a:t>
            </a:r>
            <a:endParaRPr lang="en-MY" dirty="0" smtClean="0"/>
          </a:p>
          <a:p>
            <a:r>
              <a:rPr lang="en-MY" dirty="0" smtClean="0"/>
              <a:t>(</a:t>
            </a:r>
            <a:r>
              <a:rPr lang="en-MY" dirty="0"/>
              <a:t>WK3, WK4, WK5, WK6 or WK8) </a:t>
            </a:r>
            <a:endParaRPr lang="en-MY" dirty="0" smtClean="0"/>
          </a:p>
          <a:p>
            <a:r>
              <a:rPr lang="en-MY" dirty="0" smtClean="0"/>
              <a:t>which </a:t>
            </a:r>
            <a:r>
              <a:rPr lang="en-MY" dirty="0"/>
              <a:t>allows a fundamentals-based, </a:t>
            </a:r>
            <a:endParaRPr lang="en-MY" dirty="0" smtClean="0"/>
          </a:p>
          <a:p>
            <a:r>
              <a:rPr lang="en-MY" dirty="0" smtClean="0"/>
              <a:t>first </a:t>
            </a:r>
            <a:r>
              <a:rPr lang="en-MY" dirty="0"/>
              <a:t>principles analytical approach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50650" y="2266940"/>
            <a:ext cx="2575607" cy="646331"/>
          </a:xfrm>
          <a:prstGeom prst="rect">
            <a:avLst/>
          </a:prstGeom>
          <a:solidFill>
            <a:srgbClr val="DCE6F2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WK5 - </a:t>
            </a:r>
            <a:r>
              <a:rPr lang="en-MY" dirty="0" smtClean="0">
                <a:solidFill>
                  <a:srgbClr val="000000"/>
                </a:solidFill>
              </a:rPr>
              <a:t>engineering design </a:t>
            </a:r>
          </a:p>
          <a:p>
            <a:r>
              <a:rPr lang="en-MY" b="1" dirty="0" smtClean="0">
                <a:solidFill>
                  <a:srgbClr val="FF0000"/>
                </a:solidFill>
              </a:rPr>
              <a:t>WA3</a:t>
            </a:r>
            <a:r>
              <a:rPr lang="en-MY" dirty="0" smtClean="0">
                <a:solidFill>
                  <a:srgbClr val="000000"/>
                </a:solidFill>
              </a:rPr>
              <a:t> - Design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12347" y="2963571"/>
            <a:ext cx="2717285" cy="646331"/>
          </a:xfrm>
          <a:prstGeom prst="rect">
            <a:avLst/>
          </a:prstGeom>
          <a:solidFill>
            <a:srgbClr val="DCE6F2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WK6 - </a:t>
            </a:r>
            <a:r>
              <a:rPr lang="en-MY" dirty="0" smtClean="0">
                <a:solidFill>
                  <a:srgbClr val="000000"/>
                </a:solidFill>
              </a:rPr>
              <a:t>engineering practice </a:t>
            </a:r>
          </a:p>
          <a:p>
            <a:r>
              <a:rPr lang="en-MY" b="1" dirty="0" smtClean="0">
                <a:solidFill>
                  <a:srgbClr val="FF0000"/>
                </a:solidFill>
              </a:rPr>
              <a:t>WA5</a:t>
            </a:r>
            <a:r>
              <a:rPr lang="en-MY" dirty="0" smtClean="0">
                <a:solidFill>
                  <a:srgbClr val="000000"/>
                </a:solidFill>
              </a:rPr>
              <a:t> - Modern Tools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63223" y="3659054"/>
            <a:ext cx="2547655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WK8 - </a:t>
            </a:r>
            <a:r>
              <a:rPr lang="en-MY" dirty="0" smtClean="0">
                <a:solidFill>
                  <a:srgbClr val="000000"/>
                </a:solidFill>
              </a:rPr>
              <a:t>research literature </a:t>
            </a:r>
          </a:p>
          <a:p>
            <a:r>
              <a:rPr lang="en-MY" b="1" dirty="0" smtClean="0">
                <a:solidFill>
                  <a:srgbClr val="FF0000"/>
                </a:solidFill>
              </a:rPr>
              <a:t>WA4</a:t>
            </a:r>
            <a:r>
              <a:rPr lang="en-MY" dirty="0" smtClean="0">
                <a:solidFill>
                  <a:srgbClr val="000000"/>
                </a:solidFill>
              </a:rPr>
              <a:t> - Investigation</a:t>
            </a:r>
            <a:endParaRPr lang="en-MY" dirty="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111500" y="1303685"/>
            <a:ext cx="4803033" cy="3105412"/>
          </a:xfrm>
          <a:prstGeom prst="rect">
            <a:avLst/>
          </a:prstGeom>
          <a:noFill/>
          <a:ln w="7620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989291007"/>
              </p:ext>
            </p:extLst>
          </p:nvPr>
        </p:nvGraphicFramePr>
        <p:xfrm>
          <a:off x="100615" y="3519558"/>
          <a:ext cx="3885151" cy="34006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72632"/>
                <a:gridCol w="3212519"/>
              </a:tblGrid>
              <a:tr h="301826">
                <a:tc>
                  <a:txBody>
                    <a:bodyPr/>
                    <a:lstStyle/>
                    <a:p>
                      <a:r>
                        <a:rPr lang="en-MY" sz="1600" b="1" dirty="0" smtClean="0">
                          <a:solidFill>
                            <a:srgbClr val="0000FF"/>
                          </a:solidFill>
                        </a:rPr>
                        <a:t>WP2</a:t>
                      </a:r>
                      <a:endParaRPr lang="en-MY" sz="1600" b="1" dirty="0">
                        <a:solidFill>
                          <a:srgbClr val="0000FF"/>
                        </a:solidFill>
                      </a:endParaRPr>
                    </a:p>
                  </a:txBody>
                  <a:tcPr marL="91449" marR="91449" marT="42512" marB="4251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00FF"/>
                          </a:solidFill>
                        </a:rPr>
                        <a:t>Range of conflicting</a:t>
                      </a:r>
                      <a:r>
                        <a:rPr lang="en-US" sz="1600" b="1" baseline="0" dirty="0" smtClean="0">
                          <a:solidFill>
                            <a:srgbClr val="0000FF"/>
                          </a:solidFill>
                        </a:rPr>
                        <a:t> requirements</a:t>
                      </a:r>
                      <a:endParaRPr lang="en-MY" sz="1600" b="1" dirty="0">
                        <a:solidFill>
                          <a:srgbClr val="0000FF"/>
                        </a:solidFill>
                      </a:endParaRPr>
                    </a:p>
                  </a:txBody>
                  <a:tcPr marL="91449" marR="91449" marT="42512" marB="4251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855">
                <a:tc>
                  <a:txBody>
                    <a:bodyPr/>
                    <a:lstStyle/>
                    <a:p>
                      <a:r>
                        <a:rPr lang="en-MY" sz="1600" b="1" dirty="0" smtClean="0">
                          <a:solidFill>
                            <a:srgbClr val="0000FF"/>
                          </a:solidFill>
                        </a:rPr>
                        <a:t>WP3</a:t>
                      </a:r>
                      <a:endParaRPr lang="en-MY" sz="1600" b="1" dirty="0">
                        <a:solidFill>
                          <a:srgbClr val="0000FF"/>
                        </a:solidFill>
                      </a:endParaRPr>
                    </a:p>
                  </a:txBody>
                  <a:tcPr marL="91449" marR="91449" marT="42512" marB="4251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b="1" u="none" strike="noStrike" kern="1200" baseline="0" dirty="0" smtClean="0">
                          <a:solidFill>
                            <a:srgbClr val="0000FF"/>
                          </a:solidFill>
                        </a:rPr>
                        <a:t>Depth of analysis required </a:t>
                      </a:r>
                      <a:r>
                        <a:rPr lang="en-MY" sz="1600" b="1" u="none" strike="noStrike" kern="1200" baseline="0" dirty="0" smtClean="0">
                          <a:solidFill>
                            <a:srgbClr val="FF0000"/>
                          </a:solidFill>
                        </a:rPr>
                        <a:t>(WA2)</a:t>
                      </a:r>
                    </a:p>
                  </a:txBody>
                  <a:tcPr marL="91449" marR="91449" marT="42512" marB="4251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MY" sz="1600" b="1" dirty="0" smtClean="0">
                          <a:solidFill>
                            <a:srgbClr val="0000FF"/>
                          </a:solidFill>
                        </a:rPr>
                        <a:t>WP4</a:t>
                      </a:r>
                      <a:endParaRPr lang="en-MY" sz="1600" b="1" dirty="0">
                        <a:solidFill>
                          <a:srgbClr val="0000FF"/>
                        </a:solidFill>
                      </a:endParaRPr>
                    </a:p>
                  </a:txBody>
                  <a:tcPr marL="91447" marR="91447" marT="45683" marB="4568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00FF"/>
                          </a:solidFill>
                        </a:rPr>
                        <a:t>Familiarity of issues</a:t>
                      </a:r>
                      <a:endParaRPr lang="en-MY" sz="1600" b="1" dirty="0">
                        <a:solidFill>
                          <a:srgbClr val="0000FF"/>
                        </a:solidFill>
                      </a:endParaRPr>
                    </a:p>
                  </a:txBody>
                  <a:tcPr marL="91447" marR="91447" marT="45683" marB="4568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MY" sz="1600" b="1" dirty="0" smtClean="0">
                          <a:solidFill>
                            <a:srgbClr val="0000FF"/>
                          </a:solidFill>
                        </a:rPr>
                        <a:t>WP5</a:t>
                      </a:r>
                      <a:endParaRPr lang="en-MY" sz="1600" b="1" dirty="0">
                        <a:solidFill>
                          <a:srgbClr val="0000FF"/>
                        </a:solidFill>
                      </a:endParaRPr>
                    </a:p>
                  </a:txBody>
                  <a:tcPr marL="91447" marR="91447" marT="45683" marB="4568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b="1" i="0" u="none" strike="noStrike" kern="1200" baseline="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Extent of applicable codes </a:t>
                      </a:r>
                      <a:endParaRPr lang="en-MY" sz="1600" b="1" dirty="0">
                        <a:solidFill>
                          <a:srgbClr val="0000FF"/>
                        </a:solidFill>
                      </a:endParaRPr>
                    </a:p>
                  </a:txBody>
                  <a:tcPr marL="91447" marR="91447" marT="45683" marB="4568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8464">
                <a:tc>
                  <a:txBody>
                    <a:bodyPr/>
                    <a:lstStyle/>
                    <a:p>
                      <a:r>
                        <a:rPr lang="en-MY" sz="1600" b="1" dirty="0" smtClean="0">
                          <a:solidFill>
                            <a:srgbClr val="0000FF"/>
                          </a:solidFill>
                        </a:rPr>
                        <a:t>WP6</a:t>
                      </a:r>
                      <a:endParaRPr lang="en-MY" sz="1600" b="1" dirty="0">
                        <a:solidFill>
                          <a:srgbClr val="0000FF"/>
                        </a:solidFill>
                      </a:endParaRPr>
                    </a:p>
                  </a:txBody>
                  <a:tcPr marL="91447" marR="91447" marT="45671" marB="4567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b="1" i="0" u="none" strike="noStrike" kern="1200" baseline="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Extent of stakeholder involvement and level of conflicting requirements </a:t>
                      </a:r>
                      <a:r>
                        <a:rPr lang="en-MY" sz="16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WK7</a:t>
                      </a:r>
                      <a:r>
                        <a:rPr lang="en-MY" sz="1600" b="1" i="0" u="none" strike="noStrike" kern="1200" baseline="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MY" sz="1600" b="1" i="0" u="none" strike="noStrike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(WA6, WA7, WA8)</a:t>
                      </a:r>
                      <a:endParaRPr lang="en-MY" sz="16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47" marR="91447" marT="45671" marB="4567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MY" sz="1600" b="1" dirty="0" smtClean="0">
                          <a:solidFill>
                            <a:srgbClr val="0000FF"/>
                          </a:solidFill>
                        </a:rPr>
                        <a:t>WP7</a:t>
                      </a:r>
                      <a:endParaRPr lang="en-MY" sz="1600" b="1" dirty="0">
                        <a:solidFill>
                          <a:srgbClr val="0000FF"/>
                        </a:solidFill>
                      </a:endParaRPr>
                    </a:p>
                  </a:txBody>
                  <a:tcPr marL="91447" marR="91447" marT="45708" marB="4570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00FF"/>
                          </a:solidFill>
                        </a:rPr>
                        <a:t>Interdependence</a:t>
                      </a:r>
                      <a:endParaRPr lang="en-MY" sz="1600" b="1" dirty="0">
                        <a:solidFill>
                          <a:srgbClr val="0000FF"/>
                        </a:solidFill>
                      </a:endParaRPr>
                    </a:p>
                  </a:txBody>
                  <a:tcPr marL="91447" marR="91447" marT="45708" marB="4570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MY" sz="1600" b="1" dirty="0" smtClean="0">
                          <a:solidFill>
                            <a:srgbClr val="0000FF"/>
                          </a:solidFill>
                        </a:rPr>
                        <a:t>EP1</a:t>
                      </a:r>
                      <a:endParaRPr lang="en-MY" sz="1600" b="1" dirty="0">
                        <a:solidFill>
                          <a:srgbClr val="0000FF"/>
                        </a:solidFill>
                      </a:endParaRPr>
                    </a:p>
                  </a:txBody>
                  <a:tcPr marL="91447" marR="91447" marT="45708" marB="4570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b="1" i="0" u="none" strike="noStrike" kern="1200" baseline="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</a:rPr>
                        <a:t>Consequences</a:t>
                      </a:r>
                      <a:endParaRPr lang="en-MY" sz="1600" b="1" dirty="0">
                        <a:solidFill>
                          <a:srgbClr val="0000FF"/>
                        </a:solidFill>
                      </a:endParaRPr>
                    </a:p>
                  </a:txBody>
                  <a:tcPr marL="91447" marR="91447" marT="45708" marB="4570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MY" sz="1600" b="1" dirty="0" smtClean="0">
                          <a:solidFill>
                            <a:srgbClr val="0000FF"/>
                          </a:solidFill>
                        </a:rPr>
                        <a:t>EP2</a:t>
                      </a:r>
                      <a:endParaRPr lang="en-MY" sz="1600" b="1" dirty="0">
                        <a:solidFill>
                          <a:srgbClr val="0000FF"/>
                        </a:solidFill>
                      </a:endParaRPr>
                    </a:p>
                  </a:txBody>
                  <a:tcPr marL="91447" marR="91447" marT="45708" marB="4570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b="1" dirty="0" smtClean="0">
                          <a:solidFill>
                            <a:srgbClr val="0000FF"/>
                          </a:solidFill>
                        </a:rPr>
                        <a:t>Judgement</a:t>
                      </a:r>
                      <a:endParaRPr lang="en-MY" sz="1600" b="1" dirty="0">
                        <a:solidFill>
                          <a:srgbClr val="0000FF"/>
                        </a:solidFill>
                      </a:endParaRPr>
                    </a:p>
                  </a:txBody>
                  <a:tcPr marL="91447" marR="91447" marT="45708" marB="4570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5262607" y="4471972"/>
            <a:ext cx="3572988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WK7</a:t>
            </a:r>
            <a:r>
              <a:rPr lang="en-US" dirty="0" smtClean="0"/>
              <a:t> - </a:t>
            </a:r>
            <a:r>
              <a:rPr lang="en-MY" dirty="0" smtClean="0">
                <a:solidFill>
                  <a:srgbClr val="000000"/>
                </a:solidFill>
              </a:rPr>
              <a:t>engineering </a:t>
            </a:r>
            <a:r>
              <a:rPr lang="en-MY" dirty="0">
                <a:solidFill>
                  <a:srgbClr val="000000"/>
                </a:solidFill>
              </a:rPr>
              <a:t>in </a:t>
            </a:r>
            <a:r>
              <a:rPr lang="en-MY" dirty="0" smtClean="0">
                <a:solidFill>
                  <a:srgbClr val="000000"/>
                </a:solidFill>
              </a:rPr>
              <a:t>society</a:t>
            </a:r>
          </a:p>
          <a:p>
            <a:r>
              <a:rPr lang="en-MY" b="1" dirty="0" smtClean="0">
                <a:solidFill>
                  <a:srgbClr val="FF0000"/>
                </a:solidFill>
              </a:rPr>
              <a:t>WA6</a:t>
            </a:r>
            <a:r>
              <a:rPr lang="en-MY" dirty="0" smtClean="0">
                <a:solidFill>
                  <a:srgbClr val="000000"/>
                </a:solidFill>
              </a:rPr>
              <a:t> - engineer &amp; society</a:t>
            </a:r>
          </a:p>
          <a:p>
            <a:r>
              <a:rPr lang="en-MY" b="1" dirty="0" smtClean="0">
                <a:solidFill>
                  <a:srgbClr val="FF0000"/>
                </a:solidFill>
              </a:rPr>
              <a:t>WA7</a:t>
            </a:r>
            <a:r>
              <a:rPr lang="en-MY" dirty="0" smtClean="0">
                <a:solidFill>
                  <a:srgbClr val="000000"/>
                </a:solidFill>
              </a:rPr>
              <a:t> - environment &amp; sustainability</a:t>
            </a:r>
          </a:p>
          <a:p>
            <a:r>
              <a:rPr lang="en-MY" b="1" dirty="0" smtClean="0">
                <a:solidFill>
                  <a:srgbClr val="FF0000"/>
                </a:solidFill>
              </a:rPr>
              <a:t>WA8</a:t>
            </a:r>
            <a:r>
              <a:rPr lang="en-MY" dirty="0" smtClean="0">
                <a:solidFill>
                  <a:srgbClr val="000000"/>
                </a:solidFill>
              </a:rPr>
              <a:t> - ethics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86385" y="5615113"/>
            <a:ext cx="3724096" cy="1323439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pPr lvl="0"/>
            <a:r>
              <a:rPr lang="en-US" sz="1600" b="1" dirty="0" smtClean="0">
                <a:solidFill>
                  <a:srgbClr val="FF0000"/>
                </a:solidFill>
              </a:rPr>
              <a:t>WA2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smtClean="0"/>
              <a:t>- Problem Analysis</a:t>
            </a:r>
          </a:p>
          <a:p>
            <a:pPr lvl="0"/>
            <a:r>
              <a:rPr lang="en-US" sz="1600" b="1" dirty="0" smtClean="0">
                <a:solidFill>
                  <a:srgbClr val="FF0000"/>
                </a:solidFill>
              </a:rPr>
              <a:t>WA9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smtClean="0"/>
              <a:t>- </a:t>
            </a:r>
            <a:r>
              <a:rPr lang="en-US" sz="1600" dirty="0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Individual </a:t>
            </a:r>
            <a:r>
              <a:rPr lang="en-US" sz="1600" dirty="0">
                <a:solidFill>
                  <a:srgbClr val="000000"/>
                </a:solidFill>
                <a:ea typeface="ＭＳ Ｐゴシック" charset="0"/>
                <a:cs typeface="Arial" charset="0"/>
              </a:rPr>
              <a:t>and Team Work </a:t>
            </a:r>
            <a:endParaRPr lang="en-US" sz="1600" dirty="0" smtClean="0"/>
          </a:p>
          <a:p>
            <a:r>
              <a:rPr lang="en-US" sz="1600" b="1" dirty="0" smtClean="0">
                <a:solidFill>
                  <a:srgbClr val="FF0000"/>
                </a:solidFill>
              </a:rPr>
              <a:t>WA10</a:t>
            </a:r>
            <a:r>
              <a:rPr lang="en-US" sz="1600" dirty="0" smtClean="0"/>
              <a:t> - </a:t>
            </a:r>
            <a:r>
              <a:rPr lang="en-MY" sz="1600" dirty="0" smtClean="0">
                <a:solidFill>
                  <a:schemeClr val="dk1"/>
                </a:solidFill>
              </a:rPr>
              <a:t>Communication</a:t>
            </a:r>
            <a:endParaRPr lang="en-US" sz="1600" dirty="0" smtClean="0"/>
          </a:p>
          <a:p>
            <a:pPr lvl="0"/>
            <a:r>
              <a:rPr lang="en-US" sz="1600" b="1" dirty="0" smtClean="0">
                <a:solidFill>
                  <a:srgbClr val="FF0000"/>
                </a:solidFill>
              </a:rPr>
              <a:t>WA11</a:t>
            </a:r>
            <a:r>
              <a:rPr lang="en-US" sz="1600" dirty="0" smtClean="0"/>
              <a:t> - </a:t>
            </a:r>
            <a:r>
              <a:rPr lang="en-US" sz="1600" dirty="0" smtClean="0">
                <a:ea typeface="ＭＳ Ｐゴシック" charset="0"/>
                <a:cs typeface="Arial" charset="0"/>
              </a:rPr>
              <a:t>Project </a:t>
            </a:r>
            <a:r>
              <a:rPr lang="en-US" sz="1600" dirty="0">
                <a:ea typeface="ＭＳ Ｐゴシック" charset="0"/>
                <a:cs typeface="Arial" charset="0"/>
              </a:rPr>
              <a:t>Management and </a:t>
            </a:r>
            <a:r>
              <a:rPr lang="en-US" sz="1600" dirty="0" smtClean="0">
                <a:ea typeface="ＭＳ Ｐゴシック" charset="0"/>
                <a:cs typeface="Arial" charset="0"/>
              </a:rPr>
              <a:t>Finance</a:t>
            </a:r>
            <a:endParaRPr lang="en-US" sz="1600" dirty="0" smtClean="0"/>
          </a:p>
          <a:p>
            <a:pPr lvl="0"/>
            <a:r>
              <a:rPr lang="en-US" sz="1600" b="1" dirty="0" smtClean="0">
                <a:solidFill>
                  <a:srgbClr val="FF0000"/>
                </a:solidFill>
              </a:rPr>
              <a:t>WA12</a:t>
            </a:r>
            <a:r>
              <a:rPr lang="en-US" sz="1600" dirty="0" smtClean="0"/>
              <a:t> - </a:t>
            </a:r>
            <a:r>
              <a:rPr lang="en-US" sz="1600" dirty="0">
                <a:solidFill>
                  <a:srgbClr val="000000"/>
                </a:solidFill>
                <a:ea typeface="ＭＳ Ｐゴシック" charset="0"/>
                <a:cs typeface="Arial" charset="0"/>
              </a:rPr>
              <a:t>Life-long Learning </a:t>
            </a:r>
          </a:p>
        </p:txBody>
      </p:sp>
    </p:spTree>
    <p:extLst>
      <p:ext uri="{BB962C8B-B14F-4D97-AF65-F5344CB8AC3E}">
        <p14:creationId xmlns="" xmlns:p14="http://schemas.microsoft.com/office/powerpoint/2010/main" val="1241195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Title 3"/>
          <p:cNvSpPr>
            <a:spLocks noGrp="1"/>
          </p:cNvSpPr>
          <p:nvPr>
            <p:ph type="title"/>
          </p:nvPr>
        </p:nvSpPr>
        <p:spPr>
          <a:xfrm>
            <a:off x="0" y="44450"/>
            <a:ext cx="9144000" cy="792163"/>
          </a:xfrm>
          <a:solidFill>
            <a:srgbClr val="C6D9F1"/>
          </a:solidFill>
        </p:spPr>
        <p:txBody>
          <a:bodyPr/>
          <a:lstStyle/>
          <a:p>
            <a:r>
              <a:rPr lang="en-US" sz="3600">
                <a:latin typeface="Calibri" charset="0"/>
              </a:rPr>
              <a:t>Example 1: Complex Problem Solving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23850" y="908050"/>
            <a:ext cx="8569325" cy="6192838"/>
          </a:xfrm>
        </p:spPr>
        <p:txBody>
          <a:bodyPr>
            <a:normAutofit fontScale="85000" lnSpcReduction="10000"/>
          </a:bodyPr>
          <a:lstStyle/>
          <a:p>
            <a:pPr>
              <a:defRPr/>
            </a:pPr>
            <a:r>
              <a:rPr lang="en-US" dirty="0" smtClean="0"/>
              <a:t>Two villages in Timbuktu are </a:t>
            </a:r>
            <a:r>
              <a:rPr lang="en-US" b="1" dirty="0" smtClean="0">
                <a:solidFill>
                  <a:srgbClr val="FF0000"/>
                </a:solidFill>
              </a:rPr>
              <a:t>separated</a:t>
            </a:r>
            <a:r>
              <a:rPr lang="en-US" dirty="0" smtClean="0"/>
              <a:t> from each other by a valley, at its </a:t>
            </a:r>
            <a:r>
              <a:rPr lang="en-US" b="1" dirty="0" smtClean="0">
                <a:solidFill>
                  <a:srgbClr val="FF0000"/>
                </a:solidFill>
              </a:rPr>
              <a:t>deepest</a:t>
            </a:r>
            <a:r>
              <a:rPr lang="en-US" dirty="0" smtClean="0"/>
              <a:t> section about 30 </a:t>
            </a:r>
            <a:r>
              <a:rPr lang="en-US" dirty="0" err="1" smtClean="0"/>
              <a:t>metres</a:t>
            </a:r>
            <a:r>
              <a:rPr lang="en-US" dirty="0" smtClean="0"/>
              <a:t>. </a:t>
            </a:r>
          </a:p>
          <a:p>
            <a:pPr>
              <a:defRPr/>
            </a:pPr>
            <a:r>
              <a:rPr lang="en-US" dirty="0" smtClean="0"/>
              <a:t>The valley is dry all the year around, except for the four months, from October to December each year, where</a:t>
            </a:r>
            <a:r>
              <a:rPr lang="en-US" b="1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torrential</a:t>
            </a:r>
            <a:r>
              <a:rPr lang="en-US" b="1" dirty="0" smtClean="0">
                <a:solidFill>
                  <a:srgbClr val="00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rainfall </a:t>
            </a:r>
            <a:r>
              <a:rPr lang="en-US" dirty="0" smtClean="0"/>
              <a:t>can flood major parts of the valley to a depth of over 12 </a:t>
            </a:r>
            <a:r>
              <a:rPr lang="en-US" dirty="0" err="1" smtClean="0"/>
              <a:t>metres</a:t>
            </a:r>
            <a:r>
              <a:rPr lang="en-US" dirty="0" smtClean="0"/>
              <a:t> in some site. </a:t>
            </a:r>
          </a:p>
          <a:p>
            <a:pPr>
              <a:defRPr/>
            </a:pPr>
            <a:r>
              <a:rPr lang="en-US" dirty="0" smtClean="0"/>
              <a:t>The soil is generally </a:t>
            </a:r>
            <a:r>
              <a:rPr lang="en-US" b="1" dirty="0" smtClean="0">
                <a:solidFill>
                  <a:srgbClr val="FF0000"/>
                </a:solidFill>
              </a:rPr>
              <a:t>lateritic</a:t>
            </a:r>
            <a:r>
              <a:rPr lang="en-US" dirty="0" smtClean="0"/>
              <a:t> with firm bedrock underneath. A </a:t>
            </a:r>
            <a:r>
              <a:rPr lang="en-US" b="1" dirty="0" smtClean="0">
                <a:solidFill>
                  <a:srgbClr val="FF0000"/>
                </a:solidFill>
              </a:rPr>
              <a:t>bridge</a:t>
            </a:r>
            <a:r>
              <a:rPr lang="en-US" dirty="0" smtClean="0"/>
              <a:t> connecting the two villages is in a state of disrepair and has to be replaced. </a:t>
            </a:r>
          </a:p>
          <a:p>
            <a:pPr>
              <a:defRPr/>
            </a:pPr>
            <a:r>
              <a:rPr lang="en-US" dirty="0" smtClean="0"/>
              <a:t>Write a project brief on how would you approach to design for the replacement bridge. </a:t>
            </a:r>
          </a:p>
          <a:p>
            <a:pPr>
              <a:defRPr/>
            </a:pPr>
            <a:r>
              <a:rPr lang="en-US" dirty="0" smtClean="0"/>
              <a:t>You are limited to the use of locally available </a:t>
            </a:r>
            <a:r>
              <a:rPr lang="en-US" b="1" dirty="0" smtClean="0">
                <a:solidFill>
                  <a:srgbClr val="FF0000"/>
                </a:solidFill>
              </a:rPr>
              <a:t>building materials</a:t>
            </a:r>
            <a:r>
              <a:rPr lang="en-US" dirty="0" smtClean="0"/>
              <a:t>. </a:t>
            </a:r>
          </a:p>
          <a:p>
            <a:pPr>
              <a:defRPr/>
            </a:pPr>
            <a:r>
              <a:rPr lang="en-US" dirty="0" smtClean="0"/>
              <a:t>Heavy </a:t>
            </a:r>
            <a:r>
              <a:rPr lang="en-US" b="1" dirty="0" smtClean="0">
                <a:solidFill>
                  <a:srgbClr val="FF0000"/>
                </a:solidFill>
              </a:rPr>
              <a:t>equipment</a:t>
            </a:r>
            <a:r>
              <a:rPr lang="en-US" dirty="0" smtClean="0"/>
              <a:t> is not available for the construction.     </a:t>
            </a:r>
            <a:endParaRPr lang="en-US" dirty="0"/>
          </a:p>
        </p:txBody>
      </p:sp>
      <p:sp>
        <p:nvSpPr>
          <p:cNvPr id="115715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A23D990-CA94-4544-AA60-2065F6B0F964}" type="slidenum">
              <a:rPr lang="en-US" sz="1200">
                <a:solidFill>
                  <a:srgbClr val="898989"/>
                </a:solidFill>
                <a:latin typeface="Calibri" charset="0"/>
                <a:cs typeface="Arial" charset="0"/>
              </a:rPr>
              <a:pPr eaLnBrk="1" hangingPunct="1"/>
              <a:t>42</a:t>
            </a:fld>
            <a:endParaRPr lang="en-US" sz="1200">
              <a:solidFill>
                <a:srgbClr val="898989"/>
              </a:solidFill>
              <a:latin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9295293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Title 1"/>
          <p:cNvSpPr>
            <a:spLocks noGrp="1"/>
          </p:cNvSpPr>
          <p:nvPr>
            <p:ph type="title"/>
          </p:nvPr>
        </p:nvSpPr>
        <p:spPr>
          <a:xfrm>
            <a:off x="539750" y="1052513"/>
            <a:ext cx="6773863" cy="6477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>
                <a:solidFill>
                  <a:srgbClr val="0000FF"/>
                </a:solidFill>
                <a:latin typeface="Calibri" charset="0"/>
              </a:rPr>
              <a:t>Aspects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98663"/>
            <a:ext cx="8229600" cy="4525962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dirty="0" smtClean="0"/>
              <a:t>Economics</a:t>
            </a:r>
          </a:p>
          <a:p>
            <a:pPr>
              <a:defRPr/>
            </a:pPr>
            <a:r>
              <a:rPr lang="en-US" dirty="0" smtClean="0"/>
              <a:t>Social</a:t>
            </a:r>
          </a:p>
          <a:p>
            <a:pPr>
              <a:defRPr/>
            </a:pPr>
            <a:r>
              <a:rPr lang="en-US" dirty="0" smtClean="0"/>
              <a:t>Environment</a:t>
            </a:r>
          </a:p>
          <a:p>
            <a:pPr>
              <a:defRPr/>
            </a:pPr>
            <a:r>
              <a:rPr lang="en-US" dirty="0" smtClean="0"/>
              <a:t>Ethics</a:t>
            </a:r>
          </a:p>
          <a:p>
            <a:pPr>
              <a:defRPr/>
            </a:pPr>
            <a:r>
              <a:rPr lang="en-US" dirty="0" smtClean="0"/>
              <a:t>Management</a:t>
            </a:r>
          </a:p>
          <a:p>
            <a:pPr>
              <a:defRPr/>
            </a:pPr>
            <a:r>
              <a:rPr lang="en-US" dirty="0" smtClean="0"/>
              <a:t>Technology</a:t>
            </a:r>
          </a:p>
          <a:p>
            <a:pPr>
              <a:defRPr/>
            </a:pPr>
            <a:r>
              <a:rPr lang="en-US" dirty="0" smtClean="0"/>
              <a:t>Analysis</a:t>
            </a:r>
          </a:p>
          <a:p>
            <a:pPr>
              <a:defRPr/>
            </a:pPr>
            <a:r>
              <a:rPr lang="en-US" dirty="0" smtClean="0"/>
              <a:t>Evaluation</a:t>
            </a:r>
            <a:endParaRPr lang="en-US" dirty="0"/>
          </a:p>
        </p:txBody>
      </p:sp>
      <p:pic>
        <p:nvPicPr>
          <p:cNvPr id="116739" name="Picture 3" descr="CIMG324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484313"/>
            <a:ext cx="3203575" cy="427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0" name="Picture 6" descr="D:\User\Downloads\MJIIT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0"/>
            <a:ext cx="5219700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1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263525"/>
            <a:ext cx="1277938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2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313" y="174625"/>
            <a:ext cx="1389062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3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0DD227E-C7BB-1E41-ACA0-EB90BBCC4039}" type="slidenum">
              <a:rPr lang="en-US" sz="1200">
                <a:solidFill>
                  <a:srgbClr val="898989"/>
                </a:solidFill>
                <a:latin typeface="Calibri" charset="0"/>
                <a:cs typeface="Arial" charset="0"/>
              </a:rPr>
              <a:pPr eaLnBrk="1" hangingPunct="1"/>
              <a:t>43</a:t>
            </a:fld>
            <a:endParaRPr lang="en-US" sz="1200">
              <a:solidFill>
                <a:srgbClr val="898989"/>
              </a:solidFill>
              <a:latin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293079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Title 1"/>
          <p:cNvSpPr>
            <a:spLocks noGrp="1"/>
          </p:cNvSpPr>
          <p:nvPr>
            <p:ph type="title"/>
          </p:nvPr>
        </p:nvSpPr>
        <p:spPr>
          <a:xfrm>
            <a:off x="611188" y="1052513"/>
            <a:ext cx="6773862" cy="6477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>
                <a:solidFill>
                  <a:srgbClr val="0000FF"/>
                </a:solidFill>
                <a:latin typeface="Calibri" charset="0"/>
              </a:rPr>
              <a:t>Thinking</a:t>
            </a:r>
          </a:p>
        </p:txBody>
      </p:sp>
      <p:sp>
        <p:nvSpPr>
          <p:cNvPr id="207874" name="Content Placeholder 2"/>
          <p:cNvSpPr>
            <a:spLocks noGrp="1"/>
          </p:cNvSpPr>
          <p:nvPr>
            <p:ph idx="1"/>
          </p:nvPr>
        </p:nvSpPr>
        <p:spPr>
          <a:xfrm>
            <a:off x="684213" y="1863725"/>
            <a:ext cx="6994525" cy="4445000"/>
          </a:xfrm>
        </p:spPr>
        <p:txBody>
          <a:bodyPr/>
          <a:lstStyle/>
          <a:p>
            <a:r>
              <a:rPr lang="en-US">
                <a:latin typeface="Calibri" charset="0"/>
              </a:rPr>
              <a:t>Site condition</a:t>
            </a:r>
          </a:p>
          <a:p>
            <a:r>
              <a:rPr lang="en-US">
                <a:latin typeface="Calibri" charset="0"/>
              </a:rPr>
              <a:t>Weather</a:t>
            </a:r>
          </a:p>
          <a:p>
            <a:r>
              <a:rPr lang="en-US">
                <a:latin typeface="Calibri" charset="0"/>
              </a:rPr>
              <a:t>Available technology</a:t>
            </a:r>
          </a:p>
          <a:p>
            <a:r>
              <a:rPr lang="en-US">
                <a:latin typeface="Calibri" charset="0"/>
              </a:rPr>
              <a:t>Building materials</a:t>
            </a:r>
          </a:p>
          <a:p>
            <a:r>
              <a:rPr lang="en-US">
                <a:latin typeface="Calibri" charset="0"/>
              </a:rPr>
              <a:t>Design</a:t>
            </a:r>
          </a:p>
          <a:p>
            <a:r>
              <a:rPr lang="en-US">
                <a:latin typeface="Calibri" charset="0"/>
              </a:rPr>
              <a:t>Costing</a:t>
            </a:r>
          </a:p>
          <a:p>
            <a:r>
              <a:rPr lang="en-US">
                <a:latin typeface="Calibri" charset="0"/>
              </a:rPr>
              <a:t>Scheduling</a:t>
            </a:r>
          </a:p>
          <a:p>
            <a:endParaRPr lang="en-US">
              <a:latin typeface="Calibri" charset="0"/>
            </a:endParaRPr>
          </a:p>
          <a:p>
            <a:endParaRPr lang="en-US">
              <a:latin typeface="Calibri" charset="0"/>
            </a:endParaRPr>
          </a:p>
        </p:txBody>
      </p:sp>
      <p:pic>
        <p:nvPicPr>
          <p:cNvPr id="117763" name="Picture 3" descr="CIMG329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488" y="1700213"/>
            <a:ext cx="3057525" cy="407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4" name="Picture 6" descr="D:\User\Downloads\MJIIT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0"/>
            <a:ext cx="5219700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263525"/>
            <a:ext cx="1277938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6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313" y="174625"/>
            <a:ext cx="1389062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7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72396CF-66F4-7A4A-A878-F88CC90EC8AD}" type="slidenum">
              <a:rPr lang="en-US" sz="1200">
                <a:solidFill>
                  <a:srgbClr val="898989"/>
                </a:solidFill>
                <a:latin typeface="Calibri" charset="0"/>
                <a:cs typeface="Arial" charset="0"/>
              </a:rPr>
              <a:pPr eaLnBrk="1" hangingPunct="1"/>
              <a:t>44</a:t>
            </a:fld>
            <a:endParaRPr lang="en-US" sz="1200">
              <a:solidFill>
                <a:srgbClr val="898989"/>
              </a:solidFill>
              <a:latin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267075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78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78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78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078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078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078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078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874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Title 1"/>
          <p:cNvSpPr>
            <a:spLocks noGrp="1"/>
          </p:cNvSpPr>
          <p:nvPr>
            <p:ph type="title"/>
          </p:nvPr>
        </p:nvSpPr>
        <p:spPr>
          <a:xfrm>
            <a:off x="468313" y="1647825"/>
            <a:ext cx="6773862" cy="6477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>
                <a:solidFill>
                  <a:srgbClr val="0000FF"/>
                </a:solidFill>
                <a:latin typeface="Calibri" charset="0"/>
              </a:rPr>
              <a:t>Solutions?</a:t>
            </a:r>
          </a:p>
        </p:txBody>
      </p:sp>
      <p:sp>
        <p:nvSpPr>
          <p:cNvPr id="208898" name="Content Placeholder 2"/>
          <p:cNvSpPr>
            <a:spLocks noGrp="1"/>
          </p:cNvSpPr>
          <p:nvPr>
            <p:ph idx="1"/>
          </p:nvPr>
        </p:nvSpPr>
        <p:spPr>
          <a:xfrm>
            <a:off x="323850" y="2584450"/>
            <a:ext cx="6994525" cy="4445000"/>
          </a:xfrm>
        </p:spPr>
        <p:txBody>
          <a:bodyPr/>
          <a:lstStyle/>
          <a:p>
            <a:r>
              <a:rPr lang="en-US">
                <a:latin typeface="Calibri" charset="0"/>
              </a:rPr>
              <a:t>Problem solving skills</a:t>
            </a:r>
          </a:p>
          <a:p>
            <a:r>
              <a:rPr lang="en-US">
                <a:latin typeface="Calibri" charset="0"/>
              </a:rPr>
              <a:t>Formulate the problem</a:t>
            </a:r>
          </a:p>
          <a:p>
            <a:r>
              <a:rPr lang="en-US">
                <a:latin typeface="Calibri" charset="0"/>
              </a:rPr>
              <a:t>Literature</a:t>
            </a:r>
          </a:p>
          <a:p>
            <a:r>
              <a:rPr lang="en-US">
                <a:latin typeface="Calibri" charset="0"/>
              </a:rPr>
              <a:t>Experiment?</a:t>
            </a:r>
          </a:p>
          <a:p>
            <a:endParaRPr lang="en-US">
              <a:latin typeface="Calibri" charset="0"/>
            </a:endParaRPr>
          </a:p>
        </p:txBody>
      </p:sp>
      <p:pic>
        <p:nvPicPr>
          <p:cNvPr id="118787" name="Picture 3" descr="CIMG33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063" y="3384550"/>
            <a:ext cx="3803650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88" name="Picture 6" descr="D:\User\Downloads\MJIIT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0"/>
            <a:ext cx="5219700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89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263525"/>
            <a:ext cx="1277938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90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313" y="174625"/>
            <a:ext cx="1389062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91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E3EFEB4-4BFF-0B4C-A271-943B3A1D6EE6}" type="slidenum">
              <a:rPr lang="en-US" sz="1200">
                <a:solidFill>
                  <a:srgbClr val="898989"/>
                </a:solidFill>
                <a:latin typeface="Calibri" charset="0"/>
                <a:cs typeface="Arial" charset="0"/>
              </a:rPr>
              <a:pPr eaLnBrk="1" hangingPunct="1"/>
              <a:t>45</a:t>
            </a:fld>
            <a:endParaRPr lang="en-US" sz="1200">
              <a:solidFill>
                <a:srgbClr val="898989"/>
              </a:solidFill>
              <a:latin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4119212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88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88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88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088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898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09" name="Picture 3" descr="CIMG33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63050" cy="705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0" name="Title 1"/>
          <p:cNvSpPr>
            <a:spLocks noGrp="1"/>
          </p:cNvSpPr>
          <p:nvPr>
            <p:ph type="title"/>
          </p:nvPr>
        </p:nvSpPr>
        <p:spPr>
          <a:xfrm>
            <a:off x="5148263" y="188913"/>
            <a:ext cx="3460750" cy="647700"/>
          </a:xfrm>
        </p:spPr>
        <p:txBody>
          <a:bodyPr>
            <a:normAutofit fontScale="90000"/>
          </a:bodyPr>
          <a:lstStyle/>
          <a:p>
            <a:pPr algn="r"/>
            <a:r>
              <a:rPr lang="en-US" b="1">
                <a:latin typeface="Calibri" charset="0"/>
              </a:rPr>
              <a:t>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1125538"/>
            <a:ext cx="6996113" cy="4445000"/>
          </a:xfrm>
        </p:spPr>
        <p:txBody>
          <a:bodyPr/>
          <a:lstStyle/>
          <a:p>
            <a:pPr algn="r">
              <a:defRPr/>
            </a:pPr>
            <a:r>
              <a:rPr lang="en-US" b="1" dirty="0" smtClean="0">
                <a:solidFill>
                  <a:srgbClr val="FFFF00"/>
                </a:solidFill>
              </a:rPr>
              <a:t>Report – style and content (flow)</a:t>
            </a:r>
          </a:p>
          <a:p>
            <a:pPr algn="r">
              <a:defRPr/>
            </a:pPr>
            <a:r>
              <a:rPr lang="en-US" b="1" dirty="0" smtClean="0">
                <a:solidFill>
                  <a:srgbClr val="FFFF00"/>
                </a:solidFill>
              </a:rPr>
              <a:t>Display – attractive ?</a:t>
            </a:r>
          </a:p>
          <a:p>
            <a:pPr algn="r">
              <a:defRPr/>
            </a:pPr>
            <a:r>
              <a:rPr lang="en-US" b="1" dirty="0" smtClean="0">
                <a:solidFill>
                  <a:srgbClr val="FFFF00"/>
                </a:solidFill>
              </a:rPr>
              <a:t>Viva / Articulation</a:t>
            </a:r>
          </a:p>
          <a:p>
            <a:pPr algn="r">
              <a:defRPr/>
            </a:pPr>
            <a:r>
              <a:rPr lang="en-US" b="1" dirty="0" smtClean="0">
                <a:solidFill>
                  <a:srgbClr val="FFFF00"/>
                </a:solidFill>
              </a:rPr>
              <a:t>Teamwork</a:t>
            </a:r>
          </a:p>
          <a:p>
            <a:pPr algn="r">
              <a:defRPr/>
            </a:pPr>
            <a:r>
              <a:rPr lang="en-US" b="1" dirty="0" smtClean="0">
                <a:solidFill>
                  <a:srgbClr val="FFFF00"/>
                </a:solidFill>
              </a:rPr>
              <a:t>Management – scheduling</a:t>
            </a:r>
          </a:p>
          <a:p>
            <a:pPr marL="0" indent="0" algn="r">
              <a:buFont typeface="Arial" charset="0"/>
              <a:buNone/>
              <a:defRPr/>
            </a:pPr>
            <a:endParaRPr lang="en-US" dirty="0" smtClean="0"/>
          </a:p>
          <a:p>
            <a:pPr algn="r">
              <a:defRPr/>
            </a:pPr>
            <a:endParaRPr lang="en-US" dirty="0" smtClean="0"/>
          </a:p>
          <a:p>
            <a:pPr algn="r">
              <a:defRPr/>
            </a:pPr>
            <a:endParaRPr lang="en-US" dirty="0"/>
          </a:p>
        </p:txBody>
      </p:sp>
      <p:sp>
        <p:nvSpPr>
          <p:cNvPr id="119812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2B77904-AA01-5F49-A728-7AC1F464FE4F}" type="slidenum">
              <a:rPr lang="en-US" sz="1200">
                <a:solidFill>
                  <a:srgbClr val="898989"/>
                </a:solidFill>
                <a:latin typeface="Calibri" charset="0"/>
                <a:cs typeface="Arial" charset="0"/>
              </a:rPr>
              <a:pPr eaLnBrk="1" hangingPunct="1"/>
              <a:t>46</a:t>
            </a:fld>
            <a:endParaRPr lang="en-US" sz="1200">
              <a:solidFill>
                <a:srgbClr val="898989"/>
              </a:solidFill>
              <a:latin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9004397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755775" y="1417638"/>
            <a:ext cx="7304088" cy="4265612"/>
          </a:xfrm>
          <a:custGeom>
            <a:avLst/>
            <a:gdLst>
              <a:gd name="connsiteX0" fmla="*/ 1272858 w 3564258"/>
              <a:gd name="connsiteY0" fmla="*/ 709998 h 2015681"/>
              <a:gd name="connsiteX1" fmla="*/ 2785575 w 3564258"/>
              <a:gd name="connsiteY1" fmla="*/ 389 h 2015681"/>
              <a:gd name="connsiteX2" fmla="*/ 3532596 w 3564258"/>
              <a:gd name="connsiteY2" fmla="*/ 803368 h 2015681"/>
              <a:gd name="connsiteX3" fmla="*/ 3289814 w 3564258"/>
              <a:gd name="connsiteY3" fmla="*/ 1979825 h 2015681"/>
              <a:gd name="connsiteX4" fmla="*/ 2075906 w 3564258"/>
              <a:gd name="connsiteY4" fmla="*/ 1737064 h 2015681"/>
              <a:gd name="connsiteX5" fmla="*/ 974050 w 3564258"/>
              <a:gd name="connsiteY5" fmla="*/ 1998499 h 2015681"/>
              <a:gd name="connsiteX6" fmla="*/ 2923 w 3564258"/>
              <a:gd name="connsiteY6" fmla="*/ 1625021 h 2015681"/>
              <a:gd name="connsiteX7" fmla="*/ 1272858 w 3564258"/>
              <a:gd name="connsiteY7" fmla="*/ 709998 h 2015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258" h="2015681">
                <a:moveTo>
                  <a:pt x="1272858" y="709998"/>
                </a:moveTo>
                <a:cubicBezTo>
                  <a:pt x="1736633" y="439226"/>
                  <a:pt x="2408952" y="-15173"/>
                  <a:pt x="2785575" y="389"/>
                </a:cubicBezTo>
                <a:cubicBezTo>
                  <a:pt x="3162198" y="15951"/>
                  <a:pt x="3448556" y="473462"/>
                  <a:pt x="3532596" y="803368"/>
                </a:cubicBezTo>
                <a:cubicBezTo>
                  <a:pt x="3616636" y="1133274"/>
                  <a:pt x="3532596" y="1824209"/>
                  <a:pt x="3289814" y="1979825"/>
                </a:cubicBezTo>
                <a:cubicBezTo>
                  <a:pt x="3047032" y="2135441"/>
                  <a:pt x="2461867" y="1733952"/>
                  <a:pt x="2075906" y="1737064"/>
                </a:cubicBezTo>
                <a:cubicBezTo>
                  <a:pt x="1689945" y="1740176"/>
                  <a:pt x="1319547" y="2017173"/>
                  <a:pt x="974050" y="1998499"/>
                </a:cubicBezTo>
                <a:cubicBezTo>
                  <a:pt x="628553" y="1979825"/>
                  <a:pt x="-49991" y="1839771"/>
                  <a:pt x="2923" y="1625021"/>
                </a:cubicBezTo>
                <a:cubicBezTo>
                  <a:pt x="55837" y="1410271"/>
                  <a:pt x="809083" y="980770"/>
                  <a:pt x="1272858" y="709998"/>
                </a:cubicBezTo>
                <a:close/>
              </a:path>
            </a:pathLst>
          </a:custGeom>
          <a:pattFill prst="divot">
            <a:fgClr>
              <a:prstClr val="black"/>
            </a:fgClr>
            <a:bgClr>
              <a:prstClr val="white"/>
            </a:bgClr>
          </a:patt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</a:rPr>
              <a:t>Sandy soil</a:t>
            </a:r>
          </a:p>
        </p:txBody>
      </p:sp>
      <p:sp>
        <p:nvSpPr>
          <p:cNvPr id="8" name="Freeform 7"/>
          <p:cNvSpPr/>
          <p:nvPr/>
        </p:nvSpPr>
        <p:spPr>
          <a:xfrm>
            <a:off x="0" y="1419225"/>
            <a:ext cx="4108450" cy="3175000"/>
          </a:xfrm>
          <a:custGeom>
            <a:avLst/>
            <a:gdLst>
              <a:gd name="connsiteX0" fmla="*/ 26984 w 1641747"/>
              <a:gd name="connsiteY0" fmla="*/ 659406 h 1629045"/>
              <a:gd name="connsiteX1" fmla="*/ 568574 w 1641747"/>
              <a:gd name="connsiteY1" fmla="*/ 24493 h 1629045"/>
              <a:gd name="connsiteX2" fmla="*/ 1371621 w 1641747"/>
              <a:gd name="connsiteY2" fmla="*/ 211232 h 1629045"/>
              <a:gd name="connsiteX3" fmla="*/ 1614403 w 1641747"/>
              <a:gd name="connsiteY3" fmla="*/ 958189 h 1629045"/>
              <a:gd name="connsiteX4" fmla="*/ 811356 w 1641747"/>
              <a:gd name="connsiteY4" fmla="*/ 1611776 h 1629045"/>
              <a:gd name="connsiteX5" fmla="*/ 157713 w 1641747"/>
              <a:gd name="connsiteY5" fmla="*/ 1369015 h 1629045"/>
              <a:gd name="connsiteX6" fmla="*/ 26984 w 1641747"/>
              <a:gd name="connsiteY6" fmla="*/ 659406 h 162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41747" h="1629045">
                <a:moveTo>
                  <a:pt x="26984" y="659406"/>
                </a:moveTo>
                <a:cubicBezTo>
                  <a:pt x="95461" y="435319"/>
                  <a:pt x="344468" y="99189"/>
                  <a:pt x="568574" y="24493"/>
                </a:cubicBezTo>
                <a:cubicBezTo>
                  <a:pt x="792680" y="-50203"/>
                  <a:pt x="1197316" y="55616"/>
                  <a:pt x="1371621" y="211232"/>
                </a:cubicBezTo>
                <a:cubicBezTo>
                  <a:pt x="1545926" y="366848"/>
                  <a:pt x="1707781" y="724765"/>
                  <a:pt x="1614403" y="958189"/>
                </a:cubicBezTo>
                <a:cubicBezTo>
                  <a:pt x="1521025" y="1191613"/>
                  <a:pt x="1054138" y="1543305"/>
                  <a:pt x="811356" y="1611776"/>
                </a:cubicBezTo>
                <a:cubicBezTo>
                  <a:pt x="568574" y="1680247"/>
                  <a:pt x="288442" y="1533968"/>
                  <a:pt x="157713" y="1369015"/>
                </a:cubicBezTo>
                <a:cubicBezTo>
                  <a:pt x="26984" y="1204062"/>
                  <a:pt x="-41493" y="883493"/>
                  <a:pt x="26984" y="659406"/>
                </a:cubicBezTo>
                <a:close/>
              </a:path>
            </a:pathLst>
          </a:custGeom>
          <a:pattFill prst="zigZag">
            <a:fgClr>
              <a:prstClr val="black"/>
            </a:fgClr>
            <a:bgClr>
              <a:prstClr val="white"/>
            </a:bgClr>
          </a:patt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</a:rPr>
              <a:t>Fissured Rocks</a:t>
            </a:r>
          </a:p>
        </p:txBody>
      </p:sp>
      <p:sp>
        <p:nvSpPr>
          <p:cNvPr id="20" name="Freeform 19"/>
          <p:cNvSpPr/>
          <p:nvPr/>
        </p:nvSpPr>
        <p:spPr>
          <a:xfrm>
            <a:off x="3211513" y="4219575"/>
            <a:ext cx="7359650" cy="2876550"/>
          </a:xfrm>
          <a:custGeom>
            <a:avLst/>
            <a:gdLst>
              <a:gd name="connsiteX0" fmla="*/ 6660622 w 6945150"/>
              <a:gd name="connsiteY0" fmla="*/ 94338 h 2079768"/>
              <a:gd name="connsiteX1" fmla="*/ 6641946 w 6945150"/>
              <a:gd name="connsiteY1" fmla="*/ 1345491 h 2079768"/>
              <a:gd name="connsiteX2" fmla="*/ 5857574 w 6945150"/>
              <a:gd name="connsiteY2" fmla="*/ 1943057 h 2079768"/>
              <a:gd name="connsiteX3" fmla="*/ 4438235 w 6945150"/>
              <a:gd name="connsiteY3" fmla="*/ 1999078 h 2079768"/>
              <a:gd name="connsiteX4" fmla="*/ 2439955 w 6945150"/>
              <a:gd name="connsiteY4" fmla="*/ 2055100 h 2079768"/>
              <a:gd name="connsiteX5" fmla="*/ 292270 w 6945150"/>
              <a:gd name="connsiteY5" fmla="*/ 2036426 h 2079768"/>
              <a:gd name="connsiteX6" fmla="*/ 292270 w 6945150"/>
              <a:gd name="connsiteY6" fmla="*/ 1569578 h 2079768"/>
              <a:gd name="connsiteX7" fmla="*/ 2813465 w 6945150"/>
              <a:gd name="connsiteY7" fmla="*/ 355773 h 2079768"/>
              <a:gd name="connsiteX8" fmla="*/ 6623271 w 6945150"/>
              <a:gd name="connsiteY8" fmla="*/ 38316 h 2079768"/>
              <a:gd name="connsiteX9" fmla="*/ 6735324 w 6945150"/>
              <a:gd name="connsiteY9" fmla="*/ 1084056 h 2079768"/>
              <a:gd name="connsiteX10" fmla="*/ 6660622 w 6945150"/>
              <a:gd name="connsiteY10" fmla="*/ 94338 h 2079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945150" h="2079768">
                <a:moveTo>
                  <a:pt x="6660622" y="94338"/>
                </a:moveTo>
                <a:cubicBezTo>
                  <a:pt x="6645059" y="137911"/>
                  <a:pt x="6775787" y="1037371"/>
                  <a:pt x="6641946" y="1345491"/>
                </a:cubicBezTo>
                <a:cubicBezTo>
                  <a:pt x="6508105" y="1653611"/>
                  <a:pt x="6224859" y="1834126"/>
                  <a:pt x="5857574" y="1943057"/>
                </a:cubicBezTo>
                <a:cubicBezTo>
                  <a:pt x="5490289" y="2051988"/>
                  <a:pt x="4438235" y="1999078"/>
                  <a:pt x="4438235" y="1999078"/>
                </a:cubicBezTo>
                <a:lnTo>
                  <a:pt x="2439955" y="2055100"/>
                </a:lnTo>
                <a:cubicBezTo>
                  <a:pt x="1748961" y="2061325"/>
                  <a:pt x="650217" y="2117346"/>
                  <a:pt x="292270" y="2036426"/>
                </a:cubicBezTo>
                <a:cubicBezTo>
                  <a:pt x="-65677" y="1955506"/>
                  <a:pt x="-127929" y="1849687"/>
                  <a:pt x="292270" y="1569578"/>
                </a:cubicBezTo>
                <a:cubicBezTo>
                  <a:pt x="712469" y="1289469"/>
                  <a:pt x="1758298" y="610983"/>
                  <a:pt x="2813465" y="355773"/>
                </a:cubicBezTo>
                <a:cubicBezTo>
                  <a:pt x="3868632" y="100563"/>
                  <a:pt x="5969628" y="-83065"/>
                  <a:pt x="6623271" y="38316"/>
                </a:cubicBezTo>
                <a:cubicBezTo>
                  <a:pt x="7276914" y="159697"/>
                  <a:pt x="6732211" y="1071607"/>
                  <a:pt x="6735324" y="1084056"/>
                </a:cubicBezTo>
                <a:cubicBezTo>
                  <a:pt x="6738437" y="1096505"/>
                  <a:pt x="6676185" y="50765"/>
                  <a:pt x="6660622" y="94338"/>
                </a:cubicBezTo>
                <a:close/>
              </a:path>
            </a:pathLst>
          </a:custGeom>
          <a:pattFill prst="pct30">
            <a:fgClr>
              <a:prstClr val="black"/>
            </a:fgClr>
            <a:bgClr>
              <a:prstClr val="white"/>
            </a:bgClr>
          </a:patt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</a:rPr>
              <a:t>Igneous rock</a:t>
            </a:r>
          </a:p>
        </p:txBody>
      </p:sp>
      <p:sp>
        <p:nvSpPr>
          <p:cNvPr id="10" name="Freeform 9"/>
          <p:cNvSpPr/>
          <p:nvPr/>
        </p:nvSpPr>
        <p:spPr>
          <a:xfrm>
            <a:off x="0" y="2035175"/>
            <a:ext cx="6032500" cy="5060950"/>
          </a:xfrm>
          <a:custGeom>
            <a:avLst/>
            <a:gdLst>
              <a:gd name="connsiteX0" fmla="*/ 1138569 w 4919216"/>
              <a:gd name="connsiteY0" fmla="*/ 1499531 h 4815553"/>
              <a:gd name="connsiteX1" fmla="*/ 559628 w 4919216"/>
              <a:gd name="connsiteY1" fmla="*/ 1742292 h 4815553"/>
              <a:gd name="connsiteX2" fmla="*/ 279496 w 4919216"/>
              <a:gd name="connsiteY2" fmla="*/ 2769358 h 4815553"/>
              <a:gd name="connsiteX3" fmla="*/ 223469 w 4919216"/>
              <a:gd name="connsiteY3" fmla="*/ 3665707 h 4815553"/>
              <a:gd name="connsiteX4" fmla="*/ 3323605 w 4919216"/>
              <a:gd name="connsiteY4" fmla="*/ 4786143 h 4815553"/>
              <a:gd name="connsiteX5" fmla="*/ 4911024 w 4919216"/>
              <a:gd name="connsiteY5" fmla="*/ 4356642 h 4815553"/>
              <a:gd name="connsiteX6" fmla="*/ 3958572 w 4919216"/>
              <a:gd name="connsiteY6" fmla="*/ 2956098 h 4815553"/>
              <a:gd name="connsiteX7" fmla="*/ 4276056 w 4919216"/>
              <a:gd name="connsiteY7" fmla="*/ 2022401 h 4815553"/>
              <a:gd name="connsiteX8" fmla="*/ 3342280 w 4919216"/>
              <a:gd name="connsiteY8" fmla="*/ 1070031 h 4815553"/>
              <a:gd name="connsiteX9" fmla="*/ 4313407 w 4919216"/>
              <a:gd name="connsiteY9" fmla="*/ 547161 h 4815553"/>
              <a:gd name="connsiteX10" fmla="*/ 2184398 w 4919216"/>
              <a:gd name="connsiteY10" fmla="*/ 5617 h 4815553"/>
              <a:gd name="connsiteX11" fmla="*/ 3118174 w 4919216"/>
              <a:gd name="connsiteY11" fmla="*/ 901966 h 4815553"/>
              <a:gd name="connsiteX12" fmla="*/ 1978968 w 4919216"/>
              <a:gd name="connsiteY12" fmla="*/ 2302510 h 4815553"/>
              <a:gd name="connsiteX13" fmla="*/ 1231947 w 4919216"/>
              <a:gd name="connsiteY13" fmla="*/ 1854336 h 4815553"/>
              <a:gd name="connsiteX14" fmla="*/ 1138569 w 4919216"/>
              <a:gd name="connsiteY14" fmla="*/ 1499531 h 4815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919216" h="4815553">
                <a:moveTo>
                  <a:pt x="1138569" y="1499531"/>
                </a:moveTo>
                <a:cubicBezTo>
                  <a:pt x="1026516" y="1480857"/>
                  <a:pt x="702807" y="1530654"/>
                  <a:pt x="559628" y="1742292"/>
                </a:cubicBezTo>
                <a:cubicBezTo>
                  <a:pt x="416449" y="1953930"/>
                  <a:pt x="335522" y="2448789"/>
                  <a:pt x="279496" y="2769358"/>
                </a:cubicBezTo>
                <a:cubicBezTo>
                  <a:pt x="223470" y="3089927"/>
                  <a:pt x="-283883" y="3329576"/>
                  <a:pt x="223469" y="3665707"/>
                </a:cubicBezTo>
                <a:cubicBezTo>
                  <a:pt x="730820" y="4001838"/>
                  <a:pt x="2542346" y="4670987"/>
                  <a:pt x="3323605" y="4786143"/>
                </a:cubicBezTo>
                <a:cubicBezTo>
                  <a:pt x="4104864" y="4901299"/>
                  <a:pt x="4805196" y="4661650"/>
                  <a:pt x="4911024" y="4356642"/>
                </a:cubicBezTo>
                <a:cubicBezTo>
                  <a:pt x="5016852" y="4051635"/>
                  <a:pt x="4064400" y="3345138"/>
                  <a:pt x="3958572" y="2956098"/>
                </a:cubicBezTo>
                <a:cubicBezTo>
                  <a:pt x="3852744" y="2567058"/>
                  <a:pt x="4378771" y="2336745"/>
                  <a:pt x="4276056" y="2022401"/>
                </a:cubicBezTo>
                <a:cubicBezTo>
                  <a:pt x="4173341" y="1708057"/>
                  <a:pt x="3336055" y="1315904"/>
                  <a:pt x="3342280" y="1070031"/>
                </a:cubicBezTo>
                <a:cubicBezTo>
                  <a:pt x="3348505" y="824158"/>
                  <a:pt x="4506387" y="724563"/>
                  <a:pt x="4313407" y="547161"/>
                </a:cubicBezTo>
                <a:cubicBezTo>
                  <a:pt x="4120427" y="369759"/>
                  <a:pt x="2383603" y="-53517"/>
                  <a:pt x="2184398" y="5617"/>
                </a:cubicBezTo>
                <a:cubicBezTo>
                  <a:pt x="1985193" y="64751"/>
                  <a:pt x="3152412" y="519150"/>
                  <a:pt x="3118174" y="901966"/>
                </a:cubicBezTo>
                <a:cubicBezTo>
                  <a:pt x="3083936" y="1284781"/>
                  <a:pt x="2293339" y="2143782"/>
                  <a:pt x="1978968" y="2302510"/>
                </a:cubicBezTo>
                <a:cubicBezTo>
                  <a:pt x="1664597" y="2461238"/>
                  <a:pt x="1372014" y="1988166"/>
                  <a:pt x="1231947" y="1854336"/>
                </a:cubicBezTo>
                <a:cubicBezTo>
                  <a:pt x="1091880" y="1720506"/>
                  <a:pt x="1250622" y="1518205"/>
                  <a:pt x="1138569" y="1499531"/>
                </a:cubicBezTo>
                <a:close/>
              </a:path>
            </a:pathLst>
          </a:custGeom>
          <a:pattFill prst="ltVert">
            <a:fgClr>
              <a:prstClr val="black"/>
            </a:fgClr>
            <a:bgClr>
              <a:prstClr val="white"/>
            </a:bgClr>
          </a:patt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</a:rPr>
              <a:t>Clayey soil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1449388" y="5508625"/>
            <a:ext cx="3873500" cy="317500"/>
          </a:xfrm>
          <a:prstGeom prst="straightConnector1">
            <a:avLst/>
          </a:prstGeom>
          <a:ln w="762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0838" name="TextBox 12"/>
          <p:cNvSpPr txBox="1">
            <a:spLocks noChangeArrowheads="1"/>
          </p:cNvSpPr>
          <p:nvPr/>
        </p:nvSpPr>
        <p:spPr bwMode="auto">
          <a:xfrm rot="-220770">
            <a:off x="1462088" y="5068888"/>
            <a:ext cx="28654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Groundwater flow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2782888" y="1484313"/>
            <a:ext cx="1212850" cy="4206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0840" name="TextBox 22"/>
          <p:cNvSpPr txBox="1">
            <a:spLocks noChangeArrowheads="1"/>
          </p:cNvSpPr>
          <p:nvPr/>
        </p:nvSpPr>
        <p:spPr bwMode="auto">
          <a:xfrm>
            <a:off x="4067175" y="1125538"/>
            <a:ext cx="11049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Spring</a:t>
            </a:r>
          </a:p>
        </p:txBody>
      </p:sp>
      <p:sp>
        <p:nvSpPr>
          <p:cNvPr id="24" name="Freeform 23"/>
          <p:cNvSpPr/>
          <p:nvPr/>
        </p:nvSpPr>
        <p:spPr>
          <a:xfrm>
            <a:off x="7092950" y="765175"/>
            <a:ext cx="2300288" cy="3605213"/>
          </a:xfrm>
          <a:custGeom>
            <a:avLst/>
            <a:gdLst>
              <a:gd name="connsiteX0" fmla="*/ 0 w 2577221"/>
              <a:gd name="connsiteY0" fmla="*/ 0 h 3137220"/>
              <a:gd name="connsiteX1" fmla="*/ 672318 w 2577221"/>
              <a:gd name="connsiteY1" fmla="*/ 1512588 h 3137220"/>
              <a:gd name="connsiteX2" fmla="*/ 1736823 w 2577221"/>
              <a:gd name="connsiteY2" fmla="*/ 2390263 h 3137220"/>
              <a:gd name="connsiteX3" fmla="*/ 2577221 w 2577221"/>
              <a:gd name="connsiteY3" fmla="*/ 3137220 h 3137220"/>
              <a:gd name="connsiteX4" fmla="*/ 2577221 w 2577221"/>
              <a:gd name="connsiteY4" fmla="*/ 3137220 h 3137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7221" h="3137220">
                <a:moveTo>
                  <a:pt x="0" y="0"/>
                </a:moveTo>
                <a:cubicBezTo>
                  <a:pt x="191424" y="557105"/>
                  <a:pt x="382848" y="1114211"/>
                  <a:pt x="672318" y="1512588"/>
                </a:cubicBezTo>
                <a:cubicBezTo>
                  <a:pt x="961788" y="1910965"/>
                  <a:pt x="1419339" y="2119491"/>
                  <a:pt x="1736823" y="2390263"/>
                </a:cubicBezTo>
                <a:cubicBezTo>
                  <a:pt x="2054307" y="2661035"/>
                  <a:pt x="2577221" y="3137220"/>
                  <a:pt x="2577221" y="3137220"/>
                </a:cubicBezTo>
                <a:lnTo>
                  <a:pt x="2577221" y="3137220"/>
                </a:lnTo>
              </a:path>
            </a:pathLst>
          </a:custGeom>
          <a:ln w="292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0842" name="TextBox 25"/>
          <p:cNvSpPr txBox="1">
            <a:spLocks noChangeArrowheads="1"/>
          </p:cNvSpPr>
          <p:nvPr/>
        </p:nvSpPr>
        <p:spPr bwMode="auto">
          <a:xfrm>
            <a:off x="6019800" y="889000"/>
            <a:ext cx="9286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River</a:t>
            </a:r>
          </a:p>
        </p:txBody>
      </p:sp>
      <p:sp>
        <p:nvSpPr>
          <p:cNvPr id="210955" name="Title 3"/>
          <p:cNvSpPr>
            <a:spLocks noGrp="1"/>
          </p:cNvSpPr>
          <p:nvPr>
            <p:ph type="title"/>
          </p:nvPr>
        </p:nvSpPr>
        <p:spPr>
          <a:xfrm>
            <a:off x="0" y="44450"/>
            <a:ext cx="9144000" cy="836613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r>
              <a:rPr lang="en-US" dirty="0" smtClean="0">
                <a:latin typeface="Calibri" charset="0"/>
              </a:rPr>
              <a:t>Example 2:  Complex </a:t>
            </a:r>
            <a:r>
              <a:rPr lang="en-US" dirty="0">
                <a:latin typeface="Calibri" charset="0"/>
              </a:rPr>
              <a:t>Problem </a:t>
            </a:r>
            <a:r>
              <a:rPr lang="en-US" dirty="0" smtClean="0">
                <a:latin typeface="Calibri" charset="0"/>
              </a:rPr>
              <a:t>Solving</a:t>
            </a:r>
            <a:endParaRPr lang="en-US" dirty="0">
              <a:latin typeface="Calibri" charset="0"/>
            </a:endParaRPr>
          </a:p>
        </p:txBody>
      </p:sp>
      <p:sp>
        <p:nvSpPr>
          <p:cNvPr id="120844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ED0FC58-0E6B-6D43-8986-0099496E59E1}" type="slidenum">
              <a:rPr lang="en-US" sz="1200">
                <a:solidFill>
                  <a:srgbClr val="898989"/>
                </a:solidFill>
                <a:latin typeface="Calibri" charset="0"/>
                <a:cs typeface="Arial" charset="0"/>
              </a:rPr>
              <a:pPr eaLnBrk="1" hangingPunct="1"/>
              <a:t>47</a:t>
            </a:fld>
            <a:endParaRPr lang="en-US" sz="1200">
              <a:solidFill>
                <a:srgbClr val="898989"/>
              </a:solidFill>
              <a:latin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0661295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1125538"/>
            <a:ext cx="8280400" cy="1295400"/>
          </a:xfrm>
          <a:solidFill>
            <a:srgbClr val="C6D9F1"/>
          </a:solidFill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en-US" dirty="0" smtClean="0"/>
              <a:t>How does complexity relates to curriculum?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288" y="2511425"/>
            <a:ext cx="8280400" cy="4230688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dirty="0" smtClean="0"/>
              <a:t>General Subjects</a:t>
            </a:r>
          </a:p>
          <a:p>
            <a:pPr>
              <a:defRPr/>
            </a:pPr>
            <a:r>
              <a:rPr lang="en-US" dirty="0"/>
              <a:t>Industrial Placement</a:t>
            </a:r>
          </a:p>
          <a:p>
            <a:pPr>
              <a:defRPr/>
            </a:pPr>
            <a:r>
              <a:rPr lang="en-US" dirty="0" smtClean="0">
                <a:solidFill>
                  <a:srgbClr val="FF0000"/>
                </a:solidFill>
              </a:rPr>
              <a:t>Core &amp; Specialist (Engineering) Subjects </a:t>
            </a:r>
            <a:r>
              <a:rPr lang="en-US" i="1" dirty="0" smtClean="0">
                <a:solidFill>
                  <a:srgbClr val="FF0000"/>
                </a:solidFill>
              </a:rPr>
              <a:t>– Complex Problem Solving</a:t>
            </a:r>
          </a:p>
          <a:p>
            <a:pPr>
              <a:defRPr/>
            </a:pPr>
            <a:r>
              <a:rPr lang="en-US" dirty="0" smtClean="0">
                <a:solidFill>
                  <a:srgbClr val="FF0000"/>
                </a:solidFill>
              </a:rPr>
              <a:t>Elective Subjects – </a:t>
            </a:r>
            <a:r>
              <a:rPr lang="en-US" i="1" dirty="0" smtClean="0">
                <a:solidFill>
                  <a:srgbClr val="FF0000"/>
                </a:solidFill>
              </a:rPr>
              <a:t>Complex Problem Solving</a:t>
            </a:r>
          </a:p>
          <a:p>
            <a:pPr>
              <a:defRPr/>
            </a:pPr>
            <a:r>
              <a:rPr lang="en-US" dirty="0" smtClean="0">
                <a:solidFill>
                  <a:srgbClr val="0000FF"/>
                </a:solidFill>
              </a:rPr>
              <a:t>Design Project – </a:t>
            </a:r>
            <a:r>
              <a:rPr lang="en-US" i="1" dirty="0" smtClean="0">
                <a:solidFill>
                  <a:srgbClr val="0000FF"/>
                </a:solidFill>
              </a:rPr>
              <a:t>Complex Engineering Activities</a:t>
            </a:r>
          </a:p>
          <a:p>
            <a:pPr>
              <a:defRPr/>
            </a:pPr>
            <a:r>
              <a:rPr lang="en-US" dirty="0" smtClean="0">
                <a:solidFill>
                  <a:srgbClr val="FF0000"/>
                </a:solidFill>
              </a:rPr>
              <a:t>Final Year Project – </a:t>
            </a:r>
            <a:r>
              <a:rPr lang="en-US" i="1" dirty="0" smtClean="0">
                <a:solidFill>
                  <a:srgbClr val="FF0000"/>
                </a:solidFill>
              </a:rPr>
              <a:t>Complex Problem Solving</a:t>
            </a:r>
            <a:endParaRPr lang="en-US" i="1" dirty="0">
              <a:solidFill>
                <a:srgbClr val="FF0000"/>
              </a:solidFill>
            </a:endParaRPr>
          </a:p>
        </p:txBody>
      </p:sp>
      <p:pic>
        <p:nvPicPr>
          <p:cNvPr id="121859" name="Picture 5" descr="D:\User\Downloads\MJIIT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0"/>
            <a:ext cx="5219700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0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313" y="174625"/>
            <a:ext cx="1389062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6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F767E86-00E9-C343-ABB7-9AC65463812B}" type="slidenum">
              <a:rPr lang="en-US" sz="1200">
                <a:solidFill>
                  <a:srgbClr val="898989"/>
                </a:solidFill>
                <a:latin typeface="Calibri" charset="0"/>
                <a:cs typeface="Arial" charset="0"/>
              </a:rPr>
              <a:pPr eaLnBrk="1" hangingPunct="1"/>
              <a:t>48</a:t>
            </a:fld>
            <a:endParaRPr lang="en-US" sz="1200">
              <a:solidFill>
                <a:srgbClr val="898989"/>
              </a:solidFill>
              <a:latin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5051225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40460"/>
            <a:ext cx="8229600" cy="1143000"/>
          </a:xfrm>
        </p:spPr>
        <p:txBody>
          <a:bodyPr/>
          <a:lstStyle/>
          <a:p>
            <a:r>
              <a:rPr lang="en-US" dirty="0" smtClean="0"/>
              <a:t>Closing Remarks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75D5D-EECD-8F47-BD52-337088FCAE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6" descr="D:\User\Downloads\MJIIT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0"/>
            <a:ext cx="5219700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263525"/>
            <a:ext cx="1277938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313" y="174625"/>
            <a:ext cx="1389062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5665" y="2525861"/>
            <a:ext cx="6317541" cy="473815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93555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3541" y="332656"/>
            <a:ext cx="8544950" cy="640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75D5D-EECD-8F47-BD52-337088FCAE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4108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7304"/>
            <a:ext cx="8229600" cy="1143000"/>
          </a:xfrm>
        </p:spPr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pic>
        <p:nvPicPr>
          <p:cNvPr id="4" name="Picture 6" descr="D:\User\Downloads\MJIIT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0"/>
            <a:ext cx="5219700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263525"/>
            <a:ext cx="1277938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313" y="174625"/>
            <a:ext cx="1389062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1020" y="2399138"/>
            <a:ext cx="5718230" cy="428867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572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5" name="Picture 2" descr="CIMG338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709738"/>
            <a:ext cx="6515100" cy="488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6" name="Title 1"/>
          <p:cNvSpPr>
            <a:spLocks noGrp="1"/>
          </p:cNvSpPr>
          <p:nvPr>
            <p:ph type="title"/>
          </p:nvPr>
        </p:nvSpPr>
        <p:spPr>
          <a:xfrm>
            <a:off x="5364163" y="5373688"/>
            <a:ext cx="2459037" cy="1143000"/>
          </a:xfrm>
        </p:spPr>
        <p:txBody>
          <a:bodyPr/>
          <a:lstStyle/>
          <a:p>
            <a:pPr algn="r"/>
            <a:r>
              <a:rPr lang="en-US">
                <a:solidFill>
                  <a:srgbClr val="FFFF00"/>
                </a:solidFill>
                <a:latin typeface="Calibri" charset="0"/>
              </a:rPr>
              <a:t>Appendix</a:t>
            </a:r>
          </a:p>
        </p:txBody>
      </p:sp>
      <p:pic>
        <p:nvPicPr>
          <p:cNvPr id="134147" name="Picture 4" descr="D:\User\Downloads\MJIIT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0"/>
            <a:ext cx="5219700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48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263525"/>
            <a:ext cx="1277938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49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313" y="174625"/>
            <a:ext cx="1389062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50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9D12484-1BCC-5B49-903D-230F77219CF2}" type="slidenum">
              <a:rPr lang="en-US" sz="1200">
                <a:solidFill>
                  <a:srgbClr val="898989"/>
                </a:solidFill>
                <a:latin typeface="Calibri" charset="0"/>
                <a:cs typeface="Arial" charset="0"/>
              </a:rPr>
              <a:pPr eaLnBrk="1" hangingPunct="1"/>
              <a:t>51</a:t>
            </a:fld>
            <a:endParaRPr lang="en-US" sz="1200">
              <a:solidFill>
                <a:srgbClr val="898989"/>
              </a:solidFill>
              <a:latin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8909543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Title 1"/>
          <p:cNvSpPr>
            <a:spLocks noGrp="1"/>
          </p:cNvSpPr>
          <p:nvPr>
            <p:ph type="title"/>
          </p:nvPr>
        </p:nvSpPr>
        <p:spPr>
          <a:solidFill>
            <a:srgbClr val="C6D9F1"/>
          </a:solidFill>
        </p:spPr>
        <p:txBody>
          <a:bodyPr/>
          <a:lstStyle/>
          <a:p>
            <a:r>
              <a:rPr lang="en-US">
                <a:latin typeface="Calibri" charset="0"/>
              </a:rPr>
              <a:t>Complex Problem Solving (CPS)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1600200"/>
            <a:ext cx="8362950" cy="4445000"/>
          </a:xfrm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en-US" b="1" dirty="0">
                <a:solidFill>
                  <a:srgbClr val="FF0000"/>
                </a:solidFill>
              </a:rPr>
              <a:t>D</a:t>
            </a:r>
            <a:r>
              <a:rPr lang="en-US" b="1" dirty="0" smtClean="0">
                <a:solidFill>
                  <a:srgbClr val="FF0000"/>
                </a:solidFill>
              </a:rPr>
              <a:t>ynamic</a:t>
            </a:r>
            <a:r>
              <a:rPr lang="en-US" dirty="0"/>
              <a:t>, because early actions determine the environment in which subsequent decision must be made, and features of the task environment may change independently of the solver’s actions</a:t>
            </a:r>
            <a:r>
              <a:rPr lang="en-US" dirty="0" smtClean="0"/>
              <a:t>;</a:t>
            </a:r>
          </a:p>
          <a:p>
            <a:pPr>
              <a:defRPr/>
            </a:pPr>
            <a:r>
              <a:rPr lang="en-US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Time</a:t>
            </a:r>
            <a:r>
              <a:rPr lang="en-US" b="1" dirty="0">
                <a:solidFill>
                  <a:srgbClr val="FF0000"/>
                </a:solidFill>
              </a:rPr>
              <a:t>- dependent</a:t>
            </a:r>
            <a:r>
              <a:rPr lang="en-US" dirty="0"/>
              <a:t>, because decisions must be made at the correct moment in relation to environmental demands; </a:t>
            </a:r>
            <a:endParaRPr lang="en-US" dirty="0" smtClean="0"/>
          </a:p>
          <a:p>
            <a:pPr>
              <a:defRPr/>
            </a:pPr>
            <a:r>
              <a:rPr lang="en-US" b="1" dirty="0">
                <a:solidFill>
                  <a:srgbClr val="FF0000"/>
                </a:solidFill>
              </a:rPr>
              <a:t>C</a:t>
            </a:r>
            <a:r>
              <a:rPr lang="en-US" b="1" dirty="0" smtClean="0">
                <a:solidFill>
                  <a:srgbClr val="FF0000"/>
                </a:solidFill>
              </a:rPr>
              <a:t>omplex</a:t>
            </a:r>
            <a:r>
              <a:rPr lang="en-US" dirty="0"/>
              <a:t>, in the sense that most variables are not related to each other in a one-to-one </a:t>
            </a:r>
            <a:r>
              <a:rPr lang="en-US" dirty="0" smtClean="0"/>
              <a:t>manner</a:t>
            </a:r>
            <a:endParaRPr lang="en-US" dirty="0"/>
          </a:p>
        </p:txBody>
      </p:sp>
      <p:sp>
        <p:nvSpPr>
          <p:cNvPr id="135171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41F1946-3BD2-EF4D-BA73-1D41DACB3914}" type="slidenum">
              <a:rPr lang="en-US" sz="1200">
                <a:solidFill>
                  <a:srgbClr val="898989"/>
                </a:solidFill>
                <a:latin typeface="Calibri" charset="0"/>
                <a:cs typeface="Arial" charset="0"/>
              </a:rPr>
              <a:pPr eaLnBrk="1" hangingPunct="1"/>
              <a:t>52</a:t>
            </a:fld>
            <a:endParaRPr lang="en-US" sz="1200">
              <a:solidFill>
                <a:srgbClr val="898989"/>
              </a:solidFill>
              <a:latin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7785767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Title 1"/>
          <p:cNvSpPr>
            <a:spLocks noGrp="1"/>
          </p:cNvSpPr>
          <p:nvPr>
            <p:ph type="title"/>
          </p:nvPr>
        </p:nvSpPr>
        <p:spPr>
          <a:solidFill>
            <a:srgbClr val="C6D9F1"/>
          </a:solidFill>
        </p:spPr>
        <p:txBody>
          <a:bodyPr/>
          <a:lstStyle/>
          <a:p>
            <a:r>
              <a:rPr lang="en-US">
                <a:latin typeface="Calibri" charset="0"/>
              </a:rPr>
              <a:t>Microworld CPS Model</a:t>
            </a:r>
          </a:p>
        </p:txBody>
      </p:sp>
      <p:sp>
        <p:nvSpPr>
          <p:cNvPr id="136194" name="Content Placeholder 2"/>
          <p:cNvSpPr>
            <a:spLocks noGrp="1"/>
          </p:cNvSpPr>
          <p:nvPr>
            <p:ph idx="1"/>
          </p:nvPr>
        </p:nvSpPr>
        <p:spPr>
          <a:xfrm>
            <a:off x="323850" y="1600200"/>
            <a:ext cx="8362950" cy="4852988"/>
          </a:xfrm>
        </p:spPr>
        <p:txBody>
          <a:bodyPr/>
          <a:lstStyle/>
          <a:p>
            <a:r>
              <a:rPr lang="en-US">
                <a:latin typeface="Calibri" charset="0"/>
              </a:rPr>
              <a:t>The problem requires </a:t>
            </a:r>
            <a:r>
              <a:rPr lang="en-US" b="1">
                <a:solidFill>
                  <a:srgbClr val="FF0000"/>
                </a:solidFill>
                <a:latin typeface="Calibri" charset="0"/>
              </a:rPr>
              <a:t>not one decision</a:t>
            </a:r>
            <a:r>
              <a:rPr lang="en-US">
                <a:latin typeface="Calibri" charset="0"/>
              </a:rPr>
              <a:t>, but a long series, in which early decisions condition later ones. </a:t>
            </a:r>
          </a:p>
          <a:p>
            <a:r>
              <a:rPr lang="en-US">
                <a:latin typeface="Calibri" charset="0"/>
              </a:rPr>
              <a:t>For a task that is </a:t>
            </a:r>
            <a:r>
              <a:rPr lang="en-US" b="1">
                <a:solidFill>
                  <a:srgbClr val="FF0000"/>
                </a:solidFill>
                <a:latin typeface="Calibri" charset="0"/>
              </a:rPr>
              <a:t>changing continuously</a:t>
            </a:r>
            <a:r>
              <a:rPr lang="en-US">
                <a:latin typeface="Calibri" charset="0"/>
              </a:rPr>
              <a:t>, the same action can be definitive at moment t1 and useless at moment t2. </a:t>
            </a:r>
          </a:p>
          <a:p>
            <a:r>
              <a:rPr lang="en-US">
                <a:latin typeface="Calibri" charset="0"/>
              </a:rPr>
              <a:t>Include novel </a:t>
            </a:r>
            <a:r>
              <a:rPr lang="en-US" b="1">
                <a:solidFill>
                  <a:srgbClr val="FF0000"/>
                </a:solidFill>
                <a:latin typeface="Calibri" charset="0"/>
              </a:rPr>
              <a:t>solutions to an old dilemma </a:t>
            </a:r>
            <a:r>
              <a:rPr lang="en-US">
                <a:latin typeface="Calibri" charset="0"/>
              </a:rPr>
              <a:t>in general science (external validity vs. experimental control) </a:t>
            </a:r>
          </a:p>
          <a:p>
            <a:endParaRPr lang="en-US">
              <a:latin typeface="Calibri" charset="0"/>
            </a:endParaRPr>
          </a:p>
        </p:txBody>
      </p:sp>
      <p:sp>
        <p:nvSpPr>
          <p:cNvPr id="136195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F67F58A-5BE7-F144-A7EF-E1AAA23BDC70}" type="slidenum">
              <a:rPr lang="en-US" sz="1200">
                <a:solidFill>
                  <a:srgbClr val="898989"/>
                </a:solidFill>
                <a:latin typeface="Calibri" charset="0"/>
                <a:cs typeface="Arial" charset="0"/>
              </a:rPr>
              <a:pPr eaLnBrk="1" hangingPunct="1"/>
              <a:t>53</a:t>
            </a:fld>
            <a:endParaRPr lang="en-US" sz="1200">
              <a:solidFill>
                <a:srgbClr val="898989"/>
              </a:solidFill>
              <a:latin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7345630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Title 1"/>
          <p:cNvSpPr>
            <a:spLocks noGrp="1"/>
          </p:cNvSpPr>
          <p:nvPr>
            <p:ph type="title"/>
          </p:nvPr>
        </p:nvSpPr>
        <p:spPr>
          <a:solidFill>
            <a:srgbClr val="C6D9F1"/>
          </a:solidFill>
        </p:spPr>
        <p:txBody>
          <a:bodyPr/>
          <a:lstStyle/>
          <a:p>
            <a:r>
              <a:rPr lang="en-US">
                <a:latin typeface="Calibri" charset="0"/>
              </a:rPr>
              <a:t>Expert-novice CPS Model</a:t>
            </a:r>
          </a:p>
        </p:txBody>
      </p:sp>
      <p:sp>
        <p:nvSpPr>
          <p:cNvPr id="137218" name="Content Placeholder 2"/>
          <p:cNvSpPr>
            <a:spLocks noGrp="1"/>
          </p:cNvSpPr>
          <p:nvPr>
            <p:ph idx="1"/>
          </p:nvPr>
        </p:nvSpPr>
        <p:spPr>
          <a:xfrm>
            <a:off x="323850" y="1600200"/>
            <a:ext cx="8362950" cy="4781550"/>
          </a:xfrm>
        </p:spPr>
        <p:txBody>
          <a:bodyPr/>
          <a:lstStyle/>
          <a:p>
            <a:r>
              <a:rPr lang="en-US">
                <a:latin typeface="Calibri" charset="0"/>
              </a:rPr>
              <a:t>Expert-novice approach most of the time produces conclusions that are </a:t>
            </a:r>
            <a:r>
              <a:rPr lang="en-US" b="1">
                <a:solidFill>
                  <a:srgbClr val="FF0000"/>
                </a:solidFill>
                <a:latin typeface="Calibri" charset="0"/>
              </a:rPr>
              <a:t>crystal-clear</a:t>
            </a:r>
            <a:r>
              <a:rPr lang="en-US">
                <a:latin typeface="Calibri" charset="0"/>
              </a:rPr>
              <a:t>. </a:t>
            </a:r>
          </a:p>
          <a:p>
            <a:r>
              <a:rPr lang="en-US">
                <a:latin typeface="Calibri" charset="0"/>
              </a:rPr>
              <a:t>It almost guarantees statistically significant results, because the groups compared (expert and novices) are very different and tend to </a:t>
            </a:r>
            <a:r>
              <a:rPr lang="en-US" b="1">
                <a:solidFill>
                  <a:srgbClr val="FF0000"/>
                </a:solidFill>
                <a:latin typeface="Calibri" charset="0"/>
              </a:rPr>
              <a:t>perform very differently </a:t>
            </a:r>
            <a:r>
              <a:rPr lang="en-US">
                <a:latin typeface="Calibri" charset="0"/>
              </a:rPr>
              <a:t>when confronted with similar experimental situations (Sternberg 1995). </a:t>
            </a:r>
          </a:p>
          <a:p>
            <a:endParaRPr lang="en-US">
              <a:latin typeface="Calibri" charset="0"/>
            </a:endParaRPr>
          </a:p>
        </p:txBody>
      </p:sp>
      <p:sp>
        <p:nvSpPr>
          <p:cNvPr id="137219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DF518C4-9B88-DF42-9755-CF5FA47B6FD4}" type="slidenum">
              <a:rPr lang="en-US" sz="1200">
                <a:solidFill>
                  <a:srgbClr val="898989"/>
                </a:solidFill>
                <a:latin typeface="Calibri" charset="0"/>
                <a:cs typeface="Arial" charset="0"/>
              </a:rPr>
              <a:pPr eaLnBrk="1" hangingPunct="1"/>
              <a:t>54</a:t>
            </a:fld>
            <a:endParaRPr lang="en-US" sz="1200">
              <a:solidFill>
                <a:srgbClr val="898989"/>
              </a:solidFill>
              <a:latin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5262762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Title 1"/>
          <p:cNvSpPr>
            <a:spLocks noGrp="1"/>
          </p:cNvSpPr>
          <p:nvPr>
            <p:ph type="title"/>
          </p:nvPr>
        </p:nvSpPr>
        <p:spPr>
          <a:solidFill>
            <a:srgbClr val="C6D9F1"/>
          </a:solidFill>
        </p:spPr>
        <p:txBody>
          <a:bodyPr/>
          <a:lstStyle/>
          <a:p>
            <a:pPr algn="r"/>
            <a:r>
              <a:rPr lang="en-US">
                <a:latin typeface="Calibri" charset="0"/>
              </a:rPr>
              <a:t>Naturalistic decision making (NDM)</a:t>
            </a:r>
          </a:p>
        </p:txBody>
      </p:sp>
      <p:sp>
        <p:nvSpPr>
          <p:cNvPr id="138242" name="Content Placeholder 2"/>
          <p:cNvSpPr>
            <a:spLocks noGrp="1"/>
          </p:cNvSpPr>
          <p:nvPr>
            <p:ph idx="1"/>
          </p:nvPr>
        </p:nvSpPr>
        <p:spPr>
          <a:xfrm>
            <a:off x="684213" y="1600200"/>
            <a:ext cx="8002587" cy="4852988"/>
          </a:xfrm>
        </p:spPr>
        <p:txBody>
          <a:bodyPr/>
          <a:lstStyle/>
          <a:p>
            <a:r>
              <a:rPr lang="en-US">
                <a:latin typeface="Calibri" charset="0"/>
              </a:rPr>
              <a:t>Naturalistic decision making (NDM) (e.g., Zsambok and Klein 1997, Salas and Klein 2001) </a:t>
            </a:r>
          </a:p>
          <a:p>
            <a:r>
              <a:rPr lang="en-US" b="1">
                <a:solidFill>
                  <a:srgbClr val="FF0000"/>
                </a:solidFill>
                <a:latin typeface="Calibri" charset="0"/>
              </a:rPr>
              <a:t>‘real-world’ </a:t>
            </a:r>
            <a:r>
              <a:rPr lang="en-US">
                <a:latin typeface="Calibri" charset="0"/>
              </a:rPr>
              <a:t>task </a:t>
            </a:r>
          </a:p>
          <a:p>
            <a:r>
              <a:rPr lang="en-US">
                <a:latin typeface="Calibri" charset="0"/>
              </a:rPr>
              <a:t>Example interviewing firefighters after putting out a fire or a surgeon after she has decided in real time what to do with a patient. </a:t>
            </a:r>
          </a:p>
          <a:p>
            <a:endParaRPr lang="en-US">
              <a:latin typeface="Calibri" charset="0"/>
            </a:endParaRPr>
          </a:p>
          <a:p>
            <a:endParaRPr lang="en-US">
              <a:latin typeface="Calibri" charset="0"/>
            </a:endParaRPr>
          </a:p>
        </p:txBody>
      </p:sp>
      <p:sp>
        <p:nvSpPr>
          <p:cNvPr id="138243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C8EC7CF-9C84-484A-9E08-DE0E7CE11A13}" type="slidenum">
              <a:rPr lang="en-US" sz="1200">
                <a:solidFill>
                  <a:srgbClr val="898989"/>
                </a:solidFill>
                <a:latin typeface="Calibri" charset="0"/>
                <a:cs typeface="Arial" charset="0"/>
              </a:rPr>
              <a:pPr eaLnBrk="1" hangingPunct="1"/>
              <a:t>55</a:t>
            </a:fld>
            <a:endParaRPr lang="en-US" sz="1200">
              <a:solidFill>
                <a:srgbClr val="898989"/>
              </a:solidFill>
              <a:latin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284709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Title 1"/>
          <p:cNvSpPr>
            <a:spLocks noGrp="1"/>
          </p:cNvSpPr>
          <p:nvPr>
            <p:ph type="title"/>
          </p:nvPr>
        </p:nvSpPr>
        <p:spPr>
          <a:solidFill>
            <a:srgbClr val="C6D9F1"/>
          </a:solidFill>
        </p:spPr>
        <p:txBody>
          <a:bodyPr/>
          <a:lstStyle/>
          <a:p>
            <a:r>
              <a:rPr lang="en-US">
                <a:latin typeface="Calibri" charset="0"/>
              </a:rPr>
              <a:t>Dynamic decision making DDM</a:t>
            </a:r>
          </a:p>
        </p:txBody>
      </p:sp>
      <p:sp>
        <p:nvSpPr>
          <p:cNvPr id="139266" name="Content Placeholder 2"/>
          <p:cNvSpPr>
            <a:spLocks noGrp="1"/>
          </p:cNvSpPr>
          <p:nvPr>
            <p:ph idx="1"/>
          </p:nvPr>
        </p:nvSpPr>
        <p:spPr>
          <a:xfrm>
            <a:off x="539750" y="1600200"/>
            <a:ext cx="8147050" cy="4852988"/>
          </a:xfrm>
        </p:spPr>
        <p:txBody>
          <a:bodyPr/>
          <a:lstStyle/>
          <a:p>
            <a:r>
              <a:rPr lang="en-US">
                <a:latin typeface="Calibri" charset="0"/>
              </a:rPr>
              <a:t>Dynamic decision making (DDM) (Brehmer 1992, Sterman 1994).</a:t>
            </a:r>
          </a:p>
          <a:p>
            <a:r>
              <a:rPr lang="en-US">
                <a:latin typeface="Calibri" charset="0"/>
              </a:rPr>
              <a:t> Discrete dynamic decision </a:t>
            </a:r>
            <a:r>
              <a:rPr lang="en-US" b="1">
                <a:solidFill>
                  <a:srgbClr val="FF0000"/>
                </a:solidFill>
                <a:latin typeface="Calibri" charset="0"/>
              </a:rPr>
              <a:t>tasks that change </a:t>
            </a:r>
            <a:r>
              <a:rPr lang="en-US">
                <a:latin typeface="Calibri" charset="0"/>
              </a:rPr>
              <a:t>only when the participant introduces a new set of inputs.</a:t>
            </a:r>
          </a:p>
          <a:p>
            <a:r>
              <a:rPr lang="en-US">
                <a:latin typeface="Calibri" charset="0"/>
              </a:rPr>
              <a:t>Variables like </a:t>
            </a:r>
            <a:r>
              <a:rPr lang="en-US" b="1">
                <a:solidFill>
                  <a:srgbClr val="FF0000"/>
                </a:solidFill>
                <a:latin typeface="Calibri" charset="0"/>
              </a:rPr>
              <a:t>time pressure </a:t>
            </a:r>
            <a:r>
              <a:rPr lang="en-US">
                <a:latin typeface="Calibri" charset="0"/>
              </a:rPr>
              <a:t>have been successfully integrated in models like Busemeyer and Townsend’s (1993) decision field theory </a:t>
            </a:r>
          </a:p>
          <a:p>
            <a:endParaRPr lang="en-US">
              <a:latin typeface="Calibri" charset="0"/>
            </a:endParaRPr>
          </a:p>
          <a:p>
            <a:endParaRPr lang="en-US">
              <a:latin typeface="Calibri" charset="0"/>
            </a:endParaRPr>
          </a:p>
        </p:txBody>
      </p:sp>
      <p:sp>
        <p:nvSpPr>
          <p:cNvPr id="139267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A7BDD96-C621-AC4D-BDC8-5AFE4A144BCE}" type="slidenum">
              <a:rPr lang="en-US" sz="1200">
                <a:solidFill>
                  <a:srgbClr val="898989"/>
                </a:solidFill>
                <a:latin typeface="Calibri" charset="0"/>
                <a:cs typeface="Arial" charset="0"/>
              </a:rPr>
              <a:pPr eaLnBrk="1" hangingPunct="1"/>
              <a:t>56</a:t>
            </a:fld>
            <a:endParaRPr lang="en-US" sz="1200">
              <a:solidFill>
                <a:srgbClr val="898989"/>
              </a:solidFill>
              <a:latin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9853194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Title 1"/>
          <p:cNvSpPr>
            <a:spLocks noGrp="1"/>
          </p:cNvSpPr>
          <p:nvPr>
            <p:ph type="title"/>
          </p:nvPr>
        </p:nvSpPr>
        <p:spPr>
          <a:solidFill>
            <a:srgbClr val="C6D9F1"/>
          </a:solidFill>
        </p:spPr>
        <p:txBody>
          <a:bodyPr/>
          <a:lstStyle/>
          <a:p>
            <a:pPr algn="r"/>
            <a:r>
              <a:rPr lang="en-US">
                <a:latin typeface="Calibri" charset="0"/>
              </a:rPr>
              <a:t>Implicit learning in system 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188" y="1600200"/>
            <a:ext cx="8075612" cy="4852988"/>
          </a:xfrm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en-US" dirty="0" smtClean="0"/>
              <a:t>This </a:t>
            </a:r>
            <a:r>
              <a:rPr lang="en-US" dirty="0"/>
              <a:t>tradition has used tasks like the sugar factory (Berry and Broadbent 1984) or the transportation task (Broadbent et al. 1986), that are governed by comparatively </a:t>
            </a:r>
            <a:r>
              <a:rPr lang="en-US" b="1" dirty="0">
                <a:solidFill>
                  <a:srgbClr val="FF0000"/>
                </a:solidFill>
              </a:rPr>
              <a:t>simple equations. </a:t>
            </a:r>
          </a:p>
          <a:p>
            <a:pPr>
              <a:defRPr/>
            </a:pPr>
            <a:r>
              <a:rPr lang="en-US" dirty="0"/>
              <a:t>The theorization and computational modeling in this branch of CPS are extremely rich. Models are based on exemplar learning, rule learning, and both (e.g., </a:t>
            </a:r>
            <a:r>
              <a:rPr lang="en-US" dirty="0" err="1"/>
              <a:t>Dienes</a:t>
            </a:r>
            <a:r>
              <a:rPr lang="en-US" dirty="0"/>
              <a:t> and Fahey 1995, Gibson et al. 1997, </a:t>
            </a:r>
            <a:r>
              <a:rPr lang="en-US" dirty="0" err="1"/>
              <a:t>Lebiere</a:t>
            </a:r>
            <a:r>
              <a:rPr lang="en-US" dirty="0"/>
              <a:t> et al. 1998). 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140291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10221B3-D0A1-0D49-B2F9-27AD2A3019BE}" type="slidenum">
              <a:rPr lang="en-US" sz="1200">
                <a:solidFill>
                  <a:srgbClr val="898989"/>
                </a:solidFill>
                <a:latin typeface="Calibri" charset="0"/>
                <a:cs typeface="Arial" charset="0"/>
              </a:rPr>
              <a:pPr eaLnBrk="1" hangingPunct="1"/>
              <a:t>57</a:t>
            </a:fld>
            <a:endParaRPr lang="en-US" sz="1200">
              <a:solidFill>
                <a:srgbClr val="898989"/>
              </a:solidFill>
              <a:latin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6850746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Title 1"/>
          <p:cNvSpPr>
            <a:spLocks noGrp="1"/>
          </p:cNvSpPr>
          <p:nvPr>
            <p:ph type="title"/>
          </p:nvPr>
        </p:nvSpPr>
        <p:spPr>
          <a:solidFill>
            <a:srgbClr val="C6D9F1"/>
          </a:solidFill>
        </p:spPr>
        <p:txBody>
          <a:bodyPr/>
          <a:lstStyle/>
          <a:p>
            <a:r>
              <a:rPr lang="en-US" sz="3600" b="1">
                <a:latin typeface="Calibri" charset="0"/>
              </a:rPr>
              <a:t>European complex problem solving (CPS)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750" y="1600200"/>
            <a:ext cx="8147050" cy="5068888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dirty="0" smtClean="0"/>
              <a:t>Initiated by </a:t>
            </a:r>
            <a:r>
              <a:rPr lang="en-US" dirty="0" err="1" smtClean="0"/>
              <a:t>Dörner</a:t>
            </a:r>
            <a:r>
              <a:rPr lang="en-US" dirty="0" smtClean="0"/>
              <a:t> (</a:t>
            </a:r>
            <a:r>
              <a:rPr lang="en-US" dirty="0" err="1" smtClean="0"/>
              <a:t>Dörner</a:t>
            </a:r>
            <a:r>
              <a:rPr lang="en-US" dirty="0" smtClean="0"/>
              <a:t> and </a:t>
            </a:r>
            <a:r>
              <a:rPr lang="en-US" dirty="0" err="1" smtClean="0"/>
              <a:t>Scholkopf</a:t>
            </a:r>
            <a:r>
              <a:rPr lang="en-US" dirty="0" smtClean="0"/>
              <a:t> 1991, </a:t>
            </a:r>
            <a:r>
              <a:rPr lang="en-US" dirty="0" err="1" smtClean="0"/>
              <a:t>Dörner</a:t>
            </a:r>
            <a:r>
              <a:rPr lang="en-US" dirty="0" smtClean="0"/>
              <a:t> and Wearing 1995) </a:t>
            </a:r>
          </a:p>
          <a:p>
            <a:pPr>
              <a:defRPr/>
            </a:pPr>
            <a:r>
              <a:rPr lang="en-US" b="1" dirty="0">
                <a:solidFill>
                  <a:srgbClr val="FF0000"/>
                </a:solidFill>
              </a:rPr>
              <a:t>A</a:t>
            </a:r>
            <a:r>
              <a:rPr lang="en-US" b="1" dirty="0" smtClean="0">
                <a:solidFill>
                  <a:srgbClr val="FF0000"/>
                </a:solidFill>
              </a:rPr>
              <a:t> large number of tasks </a:t>
            </a:r>
            <a:r>
              <a:rPr lang="en-US" dirty="0" smtClean="0"/>
              <a:t>that have been considered complex problem solving are nowadays affordable for theory development and computer modeling (e.g. </a:t>
            </a:r>
            <a:r>
              <a:rPr lang="en-US" dirty="0" err="1" smtClean="0"/>
              <a:t>Putz-Osterloh</a:t>
            </a:r>
            <a:r>
              <a:rPr lang="en-US" dirty="0" smtClean="0"/>
              <a:t> 1993, </a:t>
            </a:r>
            <a:r>
              <a:rPr lang="en-US" dirty="0" err="1" smtClean="0"/>
              <a:t>Vollmeyer</a:t>
            </a:r>
            <a:r>
              <a:rPr lang="en-US" dirty="0" smtClean="0"/>
              <a:t> et al. 1996, Burns and </a:t>
            </a:r>
            <a:r>
              <a:rPr lang="en-US" dirty="0" err="1" smtClean="0"/>
              <a:t>Vollmeyer</a:t>
            </a:r>
            <a:r>
              <a:rPr lang="en-US" dirty="0" smtClean="0"/>
              <a:t> 2002, </a:t>
            </a:r>
            <a:r>
              <a:rPr lang="en-US" dirty="0" err="1" smtClean="0"/>
              <a:t>Schoppek</a:t>
            </a:r>
            <a:r>
              <a:rPr lang="en-US" dirty="0" smtClean="0"/>
              <a:t> 2002) </a:t>
            </a:r>
          </a:p>
          <a:p>
            <a:pPr>
              <a:defRPr/>
            </a:pPr>
            <a:r>
              <a:rPr lang="en-US" dirty="0"/>
              <a:t>T</a:t>
            </a:r>
            <a:r>
              <a:rPr lang="en-US" dirty="0" smtClean="0"/>
              <a:t>ransport </a:t>
            </a:r>
            <a:r>
              <a:rPr lang="en-US" b="1" dirty="0">
                <a:solidFill>
                  <a:srgbClr val="FF0000"/>
                </a:solidFill>
              </a:rPr>
              <a:t>real-life complexity to the lab </a:t>
            </a:r>
            <a:r>
              <a:rPr lang="en-US" dirty="0"/>
              <a:t>in a way that can be partly controlled 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</p:txBody>
      </p:sp>
      <p:sp>
        <p:nvSpPr>
          <p:cNvPr id="141315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A552226-2015-D04B-8740-73891288860B}" type="slidenum">
              <a:rPr lang="en-US" sz="1200">
                <a:solidFill>
                  <a:srgbClr val="898989"/>
                </a:solidFill>
                <a:latin typeface="Calibri" charset="0"/>
                <a:cs typeface="Arial" charset="0"/>
              </a:rPr>
              <a:pPr eaLnBrk="1" hangingPunct="1"/>
              <a:t>58</a:t>
            </a:fld>
            <a:endParaRPr lang="en-US" sz="1200">
              <a:solidFill>
                <a:srgbClr val="898989"/>
              </a:solidFill>
              <a:latin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8156494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Title 1"/>
          <p:cNvSpPr>
            <a:spLocks noGrp="1"/>
          </p:cNvSpPr>
          <p:nvPr>
            <p:ph type="title"/>
          </p:nvPr>
        </p:nvSpPr>
        <p:spPr>
          <a:solidFill>
            <a:srgbClr val="C6D9F1"/>
          </a:solidFill>
        </p:spPr>
        <p:txBody>
          <a:bodyPr/>
          <a:lstStyle/>
          <a:p>
            <a:r>
              <a:rPr lang="en-US">
                <a:latin typeface="Calibri" charset="0"/>
              </a:rPr>
              <a:t>Time related</a:t>
            </a:r>
          </a:p>
        </p:txBody>
      </p:sp>
      <p:sp>
        <p:nvSpPr>
          <p:cNvPr id="142338" name="Content Placeholder 2"/>
          <p:cNvSpPr>
            <a:spLocks noGrp="1"/>
          </p:cNvSpPr>
          <p:nvPr>
            <p:ph idx="1"/>
          </p:nvPr>
        </p:nvSpPr>
        <p:spPr>
          <a:xfrm>
            <a:off x="539750" y="1600200"/>
            <a:ext cx="8147050" cy="4445000"/>
          </a:xfrm>
        </p:spPr>
        <p:txBody>
          <a:bodyPr/>
          <a:lstStyle/>
          <a:p>
            <a:r>
              <a:rPr lang="en-US">
                <a:latin typeface="Calibri" charset="0"/>
              </a:rPr>
              <a:t>Time variant – time invariant (dynamic vs. static systems) </a:t>
            </a:r>
          </a:p>
          <a:p>
            <a:r>
              <a:rPr lang="en-US">
                <a:latin typeface="Calibri" charset="0"/>
              </a:rPr>
              <a:t>Continuous time – discrete time. </a:t>
            </a:r>
          </a:p>
          <a:p>
            <a:r>
              <a:rPr lang="en-US">
                <a:latin typeface="Calibri" charset="0"/>
              </a:rPr>
              <a:t>Degree of time pressure – decision has to be made quickly</a:t>
            </a:r>
          </a:p>
          <a:p>
            <a:endParaRPr lang="en-US">
              <a:latin typeface="Calibri" charset="0"/>
            </a:endParaRPr>
          </a:p>
          <a:p>
            <a:endParaRPr lang="en-US">
              <a:latin typeface="Calibri" charset="0"/>
            </a:endParaRPr>
          </a:p>
          <a:p>
            <a:endParaRPr lang="en-US">
              <a:latin typeface="Calibri" charset="0"/>
            </a:endParaRPr>
          </a:p>
        </p:txBody>
      </p:sp>
      <p:sp>
        <p:nvSpPr>
          <p:cNvPr id="142339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B94A70B-0C43-A34D-AD93-469C75E13020}" type="slidenum">
              <a:rPr lang="en-US" sz="1200">
                <a:solidFill>
                  <a:srgbClr val="898989"/>
                </a:solidFill>
                <a:latin typeface="Calibri" charset="0"/>
                <a:cs typeface="Arial" charset="0"/>
              </a:rPr>
              <a:pPr eaLnBrk="1" hangingPunct="1"/>
              <a:t>59</a:t>
            </a:fld>
            <a:endParaRPr lang="en-US" sz="1200">
              <a:solidFill>
                <a:srgbClr val="898989"/>
              </a:solidFill>
              <a:latin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1056122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348" name="Picture 4" descr="affectiv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38150" y="-457200"/>
            <a:ext cx="10021888" cy="7772400"/>
          </a:xfrm>
          <a:prstGeom prst="rect">
            <a:avLst/>
          </a:prstGeom>
          <a:noFill/>
        </p:spPr>
      </p:pic>
      <p:sp>
        <p:nvSpPr>
          <p:cNvPr id="697349" name="Text Box 5"/>
          <p:cNvSpPr txBox="1">
            <a:spLocks noChangeArrowheads="1"/>
          </p:cNvSpPr>
          <p:nvPr/>
        </p:nvSpPr>
        <p:spPr bwMode="auto">
          <a:xfrm>
            <a:off x="5004048" y="6237312"/>
            <a:ext cx="3429000" cy="4572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sz="2400">
                <a:solidFill>
                  <a:srgbClr val="000000"/>
                </a:solidFill>
                <a:latin typeface="Arial Narrow" pitchFamily="34" charset="0"/>
              </a:rPr>
              <a:t>Higher order</a:t>
            </a:r>
          </a:p>
        </p:txBody>
      </p:sp>
      <p:sp>
        <p:nvSpPr>
          <p:cNvPr id="697350" name="Text Box 6"/>
          <p:cNvSpPr txBox="1">
            <a:spLocks noChangeArrowheads="1"/>
          </p:cNvSpPr>
          <p:nvPr/>
        </p:nvSpPr>
        <p:spPr bwMode="auto">
          <a:xfrm>
            <a:off x="457200" y="6237312"/>
            <a:ext cx="2286000" cy="457200"/>
          </a:xfrm>
          <a:prstGeom prst="rect">
            <a:avLst/>
          </a:prstGeom>
          <a:solidFill>
            <a:srgbClr val="00CC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sz="2400">
                <a:solidFill>
                  <a:srgbClr val="000000"/>
                </a:solidFill>
                <a:latin typeface="Arial Narrow" pitchFamily="34" charset="0"/>
              </a:rPr>
              <a:t>lower order</a:t>
            </a:r>
          </a:p>
        </p:txBody>
      </p:sp>
      <p:sp>
        <p:nvSpPr>
          <p:cNvPr id="697351" name="Text Box 7"/>
          <p:cNvSpPr txBox="1">
            <a:spLocks noChangeArrowheads="1"/>
          </p:cNvSpPr>
          <p:nvPr/>
        </p:nvSpPr>
        <p:spPr bwMode="auto">
          <a:xfrm>
            <a:off x="2771800" y="6237312"/>
            <a:ext cx="2209800" cy="45720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sz="2400">
                <a:solidFill>
                  <a:srgbClr val="000000"/>
                </a:solidFill>
                <a:latin typeface="Arial Narrow" pitchFamily="34" charset="0"/>
              </a:rPr>
              <a:t>Intermediate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75D5D-EECD-8F47-BD52-337088FCAEB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67592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Title 1"/>
          <p:cNvSpPr>
            <a:spLocks noGrp="1"/>
          </p:cNvSpPr>
          <p:nvPr>
            <p:ph type="title"/>
          </p:nvPr>
        </p:nvSpPr>
        <p:spPr>
          <a:solidFill>
            <a:srgbClr val="C6D9F1"/>
          </a:solidFill>
        </p:spPr>
        <p:txBody>
          <a:bodyPr/>
          <a:lstStyle/>
          <a:p>
            <a:r>
              <a:rPr lang="en-US">
                <a:latin typeface="Calibri" charset="0"/>
              </a:rPr>
              <a:t>Variable related</a:t>
            </a:r>
          </a:p>
        </p:txBody>
      </p:sp>
      <p:sp>
        <p:nvSpPr>
          <p:cNvPr id="143362" name="Content Placeholder 2"/>
          <p:cNvSpPr>
            <a:spLocks noGrp="1"/>
          </p:cNvSpPr>
          <p:nvPr>
            <p:ph idx="1"/>
          </p:nvPr>
        </p:nvSpPr>
        <p:spPr>
          <a:xfrm>
            <a:off x="684213" y="1600200"/>
            <a:ext cx="8002587" cy="4445000"/>
          </a:xfrm>
        </p:spPr>
        <p:txBody>
          <a:bodyPr/>
          <a:lstStyle/>
          <a:p>
            <a:r>
              <a:rPr lang="en-US">
                <a:latin typeface="Calibri" charset="0"/>
              </a:rPr>
              <a:t>Number and type (discrete/continuous) of variables</a:t>
            </a:r>
          </a:p>
          <a:p>
            <a:r>
              <a:rPr lang="en-US">
                <a:latin typeface="Calibri" charset="0"/>
              </a:rPr>
              <a:t>Number and pattern of relationships between variables </a:t>
            </a:r>
          </a:p>
          <a:p>
            <a:r>
              <a:rPr lang="en-US">
                <a:latin typeface="Calibri" charset="0"/>
              </a:rPr>
              <a:t>Non-Linear - Linear </a:t>
            </a:r>
          </a:p>
        </p:txBody>
      </p:sp>
      <p:sp>
        <p:nvSpPr>
          <p:cNvPr id="143363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CB9496F-A677-4746-8651-2FC6C72E556F}" type="slidenum">
              <a:rPr lang="en-US" sz="1200">
                <a:solidFill>
                  <a:srgbClr val="898989"/>
                </a:solidFill>
                <a:latin typeface="Calibri" charset="0"/>
                <a:cs typeface="Arial" charset="0"/>
              </a:rPr>
              <a:pPr eaLnBrk="1" hangingPunct="1"/>
              <a:t>60</a:t>
            </a:fld>
            <a:endParaRPr lang="en-US" sz="1200">
              <a:solidFill>
                <a:srgbClr val="898989"/>
              </a:solidFill>
              <a:latin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0777251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Title 1"/>
          <p:cNvSpPr>
            <a:spLocks noGrp="1"/>
          </p:cNvSpPr>
          <p:nvPr>
            <p:ph type="title"/>
          </p:nvPr>
        </p:nvSpPr>
        <p:spPr>
          <a:xfrm>
            <a:off x="539750" y="188913"/>
            <a:ext cx="8229600" cy="1143000"/>
          </a:xfrm>
          <a:solidFill>
            <a:srgbClr val="C6D9F1"/>
          </a:solidFill>
        </p:spPr>
        <p:txBody>
          <a:bodyPr/>
          <a:lstStyle/>
          <a:p>
            <a:r>
              <a:rPr lang="en-US">
                <a:latin typeface="Calibri" charset="0"/>
              </a:rPr>
              <a:t>System behaviour related</a:t>
            </a:r>
          </a:p>
        </p:txBody>
      </p:sp>
      <p:sp>
        <p:nvSpPr>
          <p:cNvPr id="144386" name="Content Placeholder 2"/>
          <p:cNvSpPr>
            <a:spLocks noGrp="1"/>
          </p:cNvSpPr>
          <p:nvPr>
            <p:ph idx="1"/>
          </p:nvPr>
        </p:nvSpPr>
        <p:spPr>
          <a:xfrm>
            <a:off x="539750" y="1600200"/>
            <a:ext cx="8147050" cy="4445000"/>
          </a:xfrm>
        </p:spPr>
        <p:txBody>
          <a:bodyPr/>
          <a:lstStyle/>
          <a:p>
            <a:r>
              <a:rPr lang="en-US">
                <a:latin typeface="Calibri" charset="0"/>
              </a:rPr>
              <a:t>Opaque - transparent. </a:t>
            </a:r>
          </a:p>
          <a:p>
            <a:r>
              <a:rPr lang="en-US">
                <a:latin typeface="Calibri" charset="0"/>
              </a:rPr>
              <a:t>Stochastic - deterministic </a:t>
            </a:r>
          </a:p>
          <a:p>
            <a:r>
              <a:rPr lang="en-US">
                <a:latin typeface="Calibri" charset="0"/>
              </a:rPr>
              <a:t>Delayed feedback - immediate feedback. </a:t>
            </a:r>
          </a:p>
        </p:txBody>
      </p:sp>
      <p:sp>
        <p:nvSpPr>
          <p:cNvPr id="144387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7AA82DB-BA21-574F-A8E8-D2C236A32E64}" type="slidenum">
              <a:rPr lang="en-US" sz="1200">
                <a:solidFill>
                  <a:srgbClr val="898989"/>
                </a:solidFill>
                <a:latin typeface="Calibri" charset="0"/>
                <a:cs typeface="Arial" charset="0"/>
              </a:rPr>
              <a:pPr eaLnBrk="1" hangingPunct="1"/>
              <a:t>61</a:t>
            </a:fld>
            <a:endParaRPr lang="en-US" sz="1200">
              <a:solidFill>
                <a:srgbClr val="898989"/>
              </a:solidFill>
              <a:latin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8553263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Title 1"/>
          <p:cNvSpPr>
            <a:spLocks noGrp="1"/>
          </p:cNvSpPr>
          <p:nvPr>
            <p:ph type="title"/>
          </p:nvPr>
        </p:nvSpPr>
        <p:spPr>
          <a:solidFill>
            <a:srgbClr val="C6D9F1"/>
          </a:solidFill>
        </p:spPr>
        <p:txBody>
          <a:bodyPr/>
          <a:lstStyle/>
          <a:p>
            <a:r>
              <a:rPr lang="en-US">
                <a:latin typeface="Calibri" charset="0"/>
              </a:rPr>
              <a:t>Delivery</a:t>
            </a:r>
          </a:p>
        </p:txBody>
      </p:sp>
      <p:sp>
        <p:nvSpPr>
          <p:cNvPr id="145410" name="Content Placeholder 2"/>
          <p:cNvSpPr>
            <a:spLocks noGrp="1"/>
          </p:cNvSpPr>
          <p:nvPr>
            <p:ph idx="1"/>
          </p:nvPr>
        </p:nvSpPr>
        <p:spPr>
          <a:xfrm>
            <a:off x="684213" y="1600200"/>
            <a:ext cx="8002587" cy="4445000"/>
          </a:xfrm>
        </p:spPr>
        <p:txBody>
          <a:bodyPr/>
          <a:lstStyle/>
          <a:p>
            <a:r>
              <a:rPr lang="en-US">
                <a:latin typeface="Calibri" charset="0"/>
              </a:rPr>
              <a:t>Knowledge-lean vs. knowledge-intensive </a:t>
            </a:r>
          </a:p>
          <a:p>
            <a:r>
              <a:rPr lang="en-US">
                <a:latin typeface="Calibri" charset="0"/>
              </a:rPr>
              <a:t>Skill based vs planning based (reactive vs predictive</a:t>
            </a:r>
          </a:p>
          <a:p>
            <a:r>
              <a:rPr lang="en-US">
                <a:latin typeface="Calibri" charset="0"/>
              </a:rPr>
              <a:t>Learning vs. no learning during problem solving </a:t>
            </a:r>
          </a:p>
          <a:p>
            <a:r>
              <a:rPr lang="en-US">
                <a:latin typeface="Calibri" charset="0"/>
              </a:rPr>
              <a:t>Understanding-based vs. search-based problems </a:t>
            </a:r>
          </a:p>
          <a:p>
            <a:r>
              <a:rPr lang="en-US">
                <a:latin typeface="Calibri" charset="0"/>
              </a:rPr>
              <a:t>Ill-defined vs. well-defined </a:t>
            </a:r>
          </a:p>
          <a:p>
            <a:endParaRPr lang="en-US">
              <a:latin typeface="Calibri" charset="0"/>
            </a:endParaRPr>
          </a:p>
        </p:txBody>
      </p:sp>
      <p:sp>
        <p:nvSpPr>
          <p:cNvPr id="145411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5F4CAED-68BE-8E4D-8D1A-6BB82C855DBD}" type="slidenum">
              <a:rPr lang="en-US" sz="1200">
                <a:solidFill>
                  <a:srgbClr val="898989"/>
                </a:solidFill>
                <a:latin typeface="Calibri" charset="0"/>
                <a:cs typeface="Arial" charset="0"/>
              </a:rPr>
              <a:pPr eaLnBrk="1" hangingPunct="1"/>
              <a:t>62</a:t>
            </a:fld>
            <a:endParaRPr lang="en-US" sz="1200">
              <a:solidFill>
                <a:srgbClr val="898989"/>
              </a:solidFill>
              <a:latin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384534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Title 1"/>
          <p:cNvSpPr>
            <a:spLocks noGrp="1"/>
          </p:cNvSpPr>
          <p:nvPr>
            <p:ph type="title"/>
          </p:nvPr>
        </p:nvSpPr>
        <p:spPr>
          <a:xfrm>
            <a:off x="457200" y="414338"/>
            <a:ext cx="8229600" cy="1143000"/>
          </a:xfrm>
          <a:solidFill>
            <a:srgbClr val="C6D9F1"/>
          </a:solidFill>
        </p:spPr>
        <p:txBody>
          <a:bodyPr/>
          <a:lstStyle/>
          <a:p>
            <a:r>
              <a:rPr lang="en-US">
                <a:latin typeface="Calibri" charset="0"/>
              </a:rPr>
              <a:t>Conclusion</a:t>
            </a:r>
          </a:p>
        </p:txBody>
      </p:sp>
      <p:sp>
        <p:nvSpPr>
          <p:cNvPr id="146434" name="Content Placeholder 2"/>
          <p:cNvSpPr>
            <a:spLocks noGrp="1"/>
          </p:cNvSpPr>
          <p:nvPr>
            <p:ph idx="1"/>
          </p:nvPr>
        </p:nvSpPr>
        <p:spPr>
          <a:xfrm>
            <a:off x="827088" y="1600200"/>
            <a:ext cx="7859712" cy="4445000"/>
          </a:xfrm>
        </p:spPr>
        <p:txBody>
          <a:bodyPr/>
          <a:lstStyle/>
          <a:p>
            <a:r>
              <a:rPr lang="en-US">
                <a:latin typeface="Calibri" charset="0"/>
              </a:rPr>
              <a:t>Problem solving has been traditionally a task-centered field. VanLehn (1989) think that ‘task’ and ‘problem’ are virtually synonymous. </a:t>
            </a:r>
          </a:p>
        </p:txBody>
      </p:sp>
      <p:sp>
        <p:nvSpPr>
          <p:cNvPr id="146435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E5320B3-8A41-C745-9D92-418D230B7C05}" type="slidenum">
              <a:rPr lang="en-US" sz="1200">
                <a:solidFill>
                  <a:srgbClr val="898989"/>
                </a:solidFill>
                <a:latin typeface="Calibri" charset="0"/>
                <a:cs typeface="Arial" charset="0"/>
              </a:rPr>
              <a:pPr eaLnBrk="1" hangingPunct="1"/>
              <a:t>63</a:t>
            </a:fld>
            <a:endParaRPr lang="en-US" sz="1200">
              <a:solidFill>
                <a:srgbClr val="898989"/>
              </a:solidFill>
              <a:latin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7155035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libri" charset="0"/>
            </a:endParaRPr>
          </a:p>
        </p:txBody>
      </p:sp>
      <p:pic>
        <p:nvPicPr>
          <p:cNvPr id="147458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453" b="5453"/>
          <a:stretch>
            <a:fillRect/>
          </a:stretch>
        </p:blipFill>
        <p:spPr>
          <a:xfrm>
            <a:off x="36513" y="620713"/>
            <a:ext cx="9064625" cy="5761037"/>
          </a:xfrm>
        </p:spPr>
      </p:pic>
      <p:sp>
        <p:nvSpPr>
          <p:cNvPr id="147459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6E7B494-8A3F-294A-9968-67DAEE9A7B70}" type="slidenum">
              <a:rPr lang="en-US" sz="1200">
                <a:solidFill>
                  <a:srgbClr val="898989"/>
                </a:solidFill>
                <a:latin typeface="Calibri" charset="0"/>
                <a:cs typeface="Arial" charset="0"/>
              </a:rPr>
              <a:pPr eaLnBrk="1" hangingPunct="1"/>
              <a:t>64</a:t>
            </a:fld>
            <a:endParaRPr lang="en-US" sz="1200">
              <a:solidFill>
                <a:srgbClr val="898989"/>
              </a:solidFill>
              <a:latin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3717531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Content Placeholder 2"/>
          <p:cNvSpPr>
            <a:spLocks noGrp="1"/>
          </p:cNvSpPr>
          <p:nvPr>
            <p:ph idx="1"/>
          </p:nvPr>
        </p:nvSpPr>
        <p:spPr>
          <a:xfrm>
            <a:off x="971550" y="620713"/>
            <a:ext cx="6994525" cy="3725862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r>
              <a:rPr lang="en-US" sz="2000">
                <a:latin typeface="Calibri" charset="0"/>
              </a:rPr>
              <a:t>The author would like to thank the contributors of the clip arts used in this presentation </a:t>
            </a:r>
          </a:p>
        </p:txBody>
      </p:sp>
      <p:pic>
        <p:nvPicPr>
          <p:cNvPr id="148482" name="Picture 3" descr="CIMG315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2205038"/>
            <a:ext cx="4021138" cy="301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83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1F1559F-444A-534C-BD4F-1A94852F53F8}" type="slidenum">
              <a:rPr lang="en-US" sz="1200">
                <a:solidFill>
                  <a:srgbClr val="898989"/>
                </a:solidFill>
                <a:latin typeface="Calibri" charset="0"/>
                <a:cs typeface="Arial" charset="0"/>
              </a:rPr>
              <a:pPr eaLnBrk="1" hangingPunct="1"/>
              <a:t>65</a:t>
            </a:fld>
            <a:endParaRPr lang="en-US" sz="1200">
              <a:solidFill>
                <a:srgbClr val="898989"/>
              </a:solidFill>
              <a:latin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4284274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8372" name="Picture 4" descr="skill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38150" y="-457200"/>
            <a:ext cx="10021888" cy="7772400"/>
          </a:xfrm>
          <a:prstGeom prst="rect">
            <a:avLst/>
          </a:prstGeom>
          <a:noFill/>
        </p:spPr>
      </p:pic>
      <p:sp>
        <p:nvSpPr>
          <p:cNvPr id="698373" name="Text Box 5"/>
          <p:cNvSpPr txBox="1">
            <a:spLocks noChangeArrowheads="1"/>
          </p:cNvSpPr>
          <p:nvPr/>
        </p:nvSpPr>
        <p:spPr bwMode="auto">
          <a:xfrm>
            <a:off x="6858000" y="6237312"/>
            <a:ext cx="1643063" cy="4572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sz="2400" dirty="0">
                <a:solidFill>
                  <a:srgbClr val="000000"/>
                </a:solidFill>
                <a:latin typeface="Arial Narrow" pitchFamily="34" charset="0"/>
              </a:rPr>
              <a:t>Higher order</a:t>
            </a:r>
          </a:p>
        </p:txBody>
      </p:sp>
      <p:sp>
        <p:nvSpPr>
          <p:cNvPr id="698374" name="Text Box 6"/>
          <p:cNvSpPr txBox="1">
            <a:spLocks noChangeArrowheads="1"/>
          </p:cNvSpPr>
          <p:nvPr/>
        </p:nvSpPr>
        <p:spPr bwMode="auto">
          <a:xfrm>
            <a:off x="467544" y="6237312"/>
            <a:ext cx="3200400" cy="457200"/>
          </a:xfrm>
          <a:prstGeom prst="rect">
            <a:avLst/>
          </a:prstGeom>
          <a:solidFill>
            <a:srgbClr val="00CC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sz="2400">
                <a:solidFill>
                  <a:srgbClr val="000000"/>
                </a:solidFill>
                <a:latin typeface="Arial Narrow" pitchFamily="34" charset="0"/>
              </a:rPr>
              <a:t>lower order</a:t>
            </a:r>
          </a:p>
        </p:txBody>
      </p:sp>
      <p:sp>
        <p:nvSpPr>
          <p:cNvPr id="698375" name="Text Box 7"/>
          <p:cNvSpPr txBox="1">
            <a:spLocks noChangeArrowheads="1"/>
          </p:cNvSpPr>
          <p:nvPr/>
        </p:nvSpPr>
        <p:spPr bwMode="auto">
          <a:xfrm>
            <a:off x="3657600" y="6237312"/>
            <a:ext cx="3200400" cy="45720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sz="2400">
                <a:solidFill>
                  <a:srgbClr val="000000"/>
                </a:solidFill>
                <a:latin typeface="Arial Narrow" pitchFamily="34" charset="0"/>
              </a:rPr>
              <a:t>Intermediate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75D5D-EECD-8F47-BD52-337088FCAEB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378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92213"/>
          </a:xfrm>
          <a:solidFill>
            <a:srgbClr val="99FF66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en-US" sz="3800" dirty="0" smtClean="0">
                <a:solidFill>
                  <a:schemeClr val="tx1"/>
                </a:solidFill>
                <a:latin typeface="Arial Narrow" pitchFamily="34" charset="0"/>
              </a:rPr>
              <a:t>Learning outcomes by adding a condition and standard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2198" y="1452200"/>
            <a:ext cx="8607040" cy="51816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3100" b="1" u="sng" dirty="0" smtClean="0">
                <a:latin typeface="Arial Narrow" pitchFamily="34" charset="0"/>
              </a:rPr>
              <a:t>Open Ended (O.E.)</a:t>
            </a:r>
          </a:p>
          <a:p>
            <a:pPr eaLnBrk="1" hangingPunct="1">
              <a:lnSpc>
                <a:spcPct val="80000"/>
              </a:lnSpc>
            </a:pPr>
            <a:r>
              <a:rPr lang="en-US" sz="3100" b="1" dirty="0" smtClean="0">
                <a:latin typeface="Arial Narrow" pitchFamily="34" charset="0"/>
              </a:rPr>
              <a:t>Students should be able to design research.</a:t>
            </a:r>
          </a:p>
          <a:p>
            <a:pPr eaLnBrk="1" hangingPunct="1">
              <a:lnSpc>
                <a:spcPct val="80000"/>
              </a:lnSpc>
            </a:pPr>
            <a:endParaRPr lang="en-US" sz="3100" b="1" dirty="0" smtClean="0">
              <a:latin typeface="Arial Narrow" pitchFamily="34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3100" b="1" u="sng" dirty="0" smtClean="0">
                <a:latin typeface="Arial Narrow" pitchFamily="34" charset="0"/>
              </a:rPr>
              <a:t>Moderately O.E. with condition</a:t>
            </a:r>
          </a:p>
          <a:p>
            <a:pPr eaLnBrk="1" hangingPunct="1">
              <a:lnSpc>
                <a:spcPct val="80000"/>
              </a:lnSpc>
            </a:pPr>
            <a:r>
              <a:rPr lang="en-US" sz="3100" b="1" dirty="0" smtClean="0">
                <a:latin typeface="Arial Narrow" pitchFamily="34" charset="0"/>
              </a:rPr>
              <a:t>Students should be able to independently design and carry out </a:t>
            </a:r>
            <a:r>
              <a:rPr lang="en-US" sz="3100" b="1" dirty="0" smtClean="0">
                <a:solidFill>
                  <a:srgbClr val="FF0000"/>
                </a:solidFill>
                <a:latin typeface="Arial Narrow" pitchFamily="34" charset="0"/>
              </a:rPr>
              <a:t>experimental and correlational </a:t>
            </a:r>
            <a:r>
              <a:rPr lang="en-US" sz="3100" b="1" dirty="0" smtClean="0">
                <a:latin typeface="Arial Narrow" pitchFamily="34" charset="0"/>
              </a:rPr>
              <a:t>research.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3100" b="1" u="sng" dirty="0" smtClean="0">
                <a:latin typeface="Arial Narrow" pitchFamily="34" charset="0"/>
              </a:rPr>
              <a:t>Constrained by condition &amp; standard</a:t>
            </a:r>
          </a:p>
          <a:p>
            <a:pPr eaLnBrk="1" hangingPunct="1">
              <a:lnSpc>
                <a:spcPct val="80000"/>
              </a:lnSpc>
            </a:pPr>
            <a:r>
              <a:rPr lang="en-US" sz="3100" b="1" dirty="0" smtClean="0">
                <a:latin typeface="Arial Narrow" pitchFamily="34" charset="0"/>
              </a:rPr>
              <a:t>Students should be able to independently design and carry out experimental and correlational research </a:t>
            </a:r>
            <a:r>
              <a:rPr lang="en-US" sz="3100" b="1" dirty="0" smtClean="0">
                <a:solidFill>
                  <a:srgbClr val="FF0000"/>
                </a:solidFill>
                <a:latin typeface="Arial Narrow" pitchFamily="34" charset="0"/>
              </a:rPr>
              <a:t>that yields valid results</a:t>
            </a:r>
            <a:r>
              <a:rPr lang="en-US" sz="3100" b="1" dirty="0" smtClean="0">
                <a:latin typeface="Arial Narrow" pitchFamily="34" charset="0"/>
              </a:rPr>
              <a:t>.</a:t>
            </a:r>
          </a:p>
          <a:p>
            <a:pPr eaLnBrk="1" hangingPunct="1">
              <a:lnSpc>
                <a:spcPct val="80000"/>
              </a:lnSpc>
            </a:pPr>
            <a:endParaRPr lang="en-US" sz="3100" b="1" dirty="0" smtClean="0">
              <a:latin typeface="Arial Narrow" pitchFamily="34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1500" b="1" dirty="0" smtClean="0"/>
              <a:t>Source: Bergen, R. 2000. A Program Guideline for Outcomes Assessment at Geneva College</a:t>
            </a:r>
          </a:p>
          <a:p>
            <a:pPr eaLnBrk="1" hangingPunct="1">
              <a:lnSpc>
                <a:spcPct val="80000"/>
              </a:lnSpc>
            </a:pPr>
            <a:endParaRPr lang="en-US" sz="1500" b="1" dirty="0" smtClean="0"/>
          </a:p>
          <a:p>
            <a:pPr eaLnBrk="1" hangingPunct="1">
              <a:lnSpc>
                <a:spcPct val="80000"/>
              </a:lnSpc>
            </a:pPr>
            <a:endParaRPr lang="en-US" sz="2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75D5D-EECD-8F47-BD52-337088FCAE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98054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8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8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8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8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3" grpId="0" build="p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5" y="1465646"/>
            <a:ext cx="8229600" cy="1143000"/>
          </a:xfrm>
        </p:spPr>
        <p:txBody>
          <a:bodyPr/>
          <a:lstStyle/>
          <a:p>
            <a:r>
              <a:rPr lang="en-US" dirty="0" smtClean="0"/>
              <a:t>Knowledge Profile (WK)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75D5D-EECD-8F47-BD52-337088FCAEB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6" descr="D:\User\Downloads\MJIIT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0"/>
            <a:ext cx="5219700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263525"/>
            <a:ext cx="1277938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313" y="174625"/>
            <a:ext cx="1389062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3354" y="2604800"/>
            <a:ext cx="5924957" cy="444371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5548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3067</TotalTime>
  <Words>3547</Words>
  <Application>Microsoft Office PowerPoint</Application>
  <PresentationFormat>On-screen Show (4:3)</PresentationFormat>
  <Paragraphs>679</Paragraphs>
  <Slides>65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65</vt:i4>
      </vt:variant>
    </vt:vector>
  </HeadingPairs>
  <TitlesOfParts>
    <vt:vector size="67" baseType="lpstr">
      <vt:lpstr>Office Theme</vt:lpstr>
      <vt:lpstr>1_Office Theme</vt:lpstr>
      <vt:lpstr>Complex Problem   Azlan Abdul Aziz  Universiti Putra Malaysia  (Academic Advisory Panel &amp; Former Director, EAD, BEM;  IEA WA Mentor for PEC) </vt:lpstr>
      <vt:lpstr>PO Attainment</vt:lpstr>
      <vt:lpstr>Taxonomy &amp; Course Outcome</vt:lpstr>
      <vt:lpstr>New Bloom’s Taxonomy</vt:lpstr>
      <vt:lpstr>Slide 5</vt:lpstr>
      <vt:lpstr>Slide 6</vt:lpstr>
      <vt:lpstr>Slide 7</vt:lpstr>
      <vt:lpstr>Learning outcomes by adding a condition and standard</vt:lpstr>
      <vt:lpstr>Knowledge Profile (WK)</vt:lpstr>
      <vt:lpstr>Knowledge Profile</vt:lpstr>
      <vt:lpstr>Knowledge Profile (Curriculum)</vt:lpstr>
      <vt:lpstr>Knowledge Profile</vt:lpstr>
      <vt:lpstr>Programme Outcome (WA)</vt:lpstr>
      <vt:lpstr>Washington Accord Graduate Attributes  PROGRAMME OUTCOMES</vt:lpstr>
      <vt:lpstr> EAC (I – XII) PROGRAMME OUTCOMES</vt:lpstr>
      <vt:lpstr>PROGRAMME OUTCOME</vt:lpstr>
      <vt:lpstr>PROGRAMME OUTCOME</vt:lpstr>
      <vt:lpstr>PROGRAMME OUTCOME</vt:lpstr>
      <vt:lpstr>PROGRAMME OUTCOME</vt:lpstr>
      <vt:lpstr>PROGRAMME OUTCOME</vt:lpstr>
      <vt:lpstr>PROGRAMME OUTCOME</vt:lpstr>
      <vt:lpstr>PROGRAMME OUTCOME</vt:lpstr>
      <vt:lpstr>PROGRAMME OUTCOME</vt:lpstr>
      <vt:lpstr>PROGRAMME OUTCOME</vt:lpstr>
      <vt:lpstr>PROGRAMME OUTCOME</vt:lpstr>
      <vt:lpstr>PROGRAMME OUTCOME</vt:lpstr>
      <vt:lpstr>PROGRAMME OUTCOME</vt:lpstr>
      <vt:lpstr>Slide 28</vt:lpstr>
      <vt:lpstr>Complex Problem (WP)</vt:lpstr>
      <vt:lpstr>Complex Problem</vt:lpstr>
      <vt:lpstr>Difficulty &amp; Uncertainty</vt:lpstr>
      <vt:lpstr>Slide 32</vt:lpstr>
      <vt:lpstr>Slide 33</vt:lpstr>
      <vt:lpstr>Characteristics</vt:lpstr>
      <vt:lpstr>Complex Problems (Need High Taxonomy Level)</vt:lpstr>
      <vt:lpstr>Problem Oriented, Team-Based Project Work as a Learning/Teaching Device</vt:lpstr>
      <vt:lpstr>Complex Engineering Activities (Project based)</vt:lpstr>
      <vt:lpstr>WA – WK – WP Relationships</vt:lpstr>
      <vt:lpstr>Slide 39</vt:lpstr>
      <vt:lpstr>Slide 40</vt:lpstr>
      <vt:lpstr>Slide 41</vt:lpstr>
      <vt:lpstr>Example 1: Complex Problem Solving</vt:lpstr>
      <vt:lpstr>Aspects</vt:lpstr>
      <vt:lpstr>Thinking</vt:lpstr>
      <vt:lpstr>Solutions?</vt:lpstr>
      <vt:lpstr>Assessment</vt:lpstr>
      <vt:lpstr>Example 2:  Complex Problem Solving</vt:lpstr>
      <vt:lpstr>How does complexity relates to curriculum?</vt:lpstr>
      <vt:lpstr>Closing Remarks</vt:lpstr>
      <vt:lpstr>Thank You</vt:lpstr>
      <vt:lpstr>Appendix</vt:lpstr>
      <vt:lpstr>Complex Problem Solving (CPS)</vt:lpstr>
      <vt:lpstr>Microworld CPS Model</vt:lpstr>
      <vt:lpstr>Expert-novice CPS Model</vt:lpstr>
      <vt:lpstr>Naturalistic decision making (NDM)</vt:lpstr>
      <vt:lpstr>Dynamic decision making DDM</vt:lpstr>
      <vt:lpstr>Implicit learning in system control</vt:lpstr>
      <vt:lpstr>European complex problem solving (CPS) </vt:lpstr>
      <vt:lpstr>Time related</vt:lpstr>
      <vt:lpstr>Variable related</vt:lpstr>
      <vt:lpstr>System behaviour related</vt:lpstr>
      <vt:lpstr>Delivery</vt:lpstr>
      <vt:lpstr>Conclusion</vt:lpstr>
      <vt:lpstr>Slide 64</vt:lpstr>
      <vt:lpstr>Slide 65</vt:lpstr>
    </vt:vector>
  </TitlesOfParts>
  <Company>MJIIT, UTM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Megat Johari Megat Mohd Noor</dc:creator>
  <cp:lastModifiedBy>azlan</cp:lastModifiedBy>
  <cp:revision>71</cp:revision>
  <dcterms:created xsi:type="dcterms:W3CDTF">2016-03-09T10:53:55Z</dcterms:created>
  <dcterms:modified xsi:type="dcterms:W3CDTF">2018-02-01T10:45:15Z</dcterms:modified>
</cp:coreProperties>
</file>